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8" r:id="rId3"/>
    <p:sldId id="276" r:id="rId4"/>
    <p:sldId id="278" r:id="rId5"/>
    <p:sldId id="289" r:id="rId6"/>
    <p:sldId id="280" r:id="rId7"/>
    <p:sldId id="277" r:id="rId8"/>
    <p:sldId id="282" r:id="rId9"/>
    <p:sldId id="283" r:id="rId10"/>
    <p:sldId id="279" r:id="rId11"/>
    <p:sldId id="281" r:id="rId12"/>
    <p:sldId id="285" r:id="rId13"/>
    <p:sldId id="286" r:id="rId14"/>
    <p:sldId id="287" r:id="rId15"/>
    <p:sldId id="290" r:id="rId16"/>
    <p:sldId id="291" r:id="rId17"/>
    <p:sldId id="274" r:id="rId18"/>
    <p:sldId id="275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77">
          <p15:clr>
            <a:srgbClr val="A4A3A4"/>
          </p15:clr>
        </p15:guide>
        <p15:guide id="4" pos="3839">
          <p15:clr>
            <a:srgbClr val="A4A3A4"/>
          </p15:clr>
        </p15:guide>
        <p15:guide id="5" orient="horz" pos="2162">
          <p15:clr>
            <a:srgbClr val="A4A3A4"/>
          </p15:clr>
        </p15:guide>
        <p15:guide id="6" pos="3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GpktP0UyasAMa3yLUL74g72Nz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1622" autoAdjust="0"/>
  </p:normalViewPr>
  <p:slideViewPr>
    <p:cSldViewPr snapToGrid="0">
      <p:cViewPr varScale="1">
        <p:scale>
          <a:sx n="63" d="100"/>
          <a:sy n="63" d="100"/>
        </p:scale>
        <p:origin x="1426" y="38"/>
      </p:cViewPr>
      <p:guideLst>
        <p:guide orient="horz" pos="2092"/>
        <p:guide pos="3840"/>
        <p:guide orient="horz" pos="3777"/>
        <p:guide pos="3839"/>
        <p:guide orient="horz" pos="2162"/>
        <p:guide pos="3835"/>
      </p:guideLst>
    </p:cSldViewPr>
  </p:slideViewPr>
  <p:outlineViewPr>
    <p:cViewPr>
      <p:scale>
        <a:sx n="33" d="100"/>
        <a:sy n="33" d="100"/>
      </p:scale>
      <p:origin x="0" y="-408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806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533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8682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8014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801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231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Delete/update as appropriate</a:t>
            </a:r>
            <a:endParaRPr/>
          </a:p>
        </p:txBody>
      </p:sp>
      <p:sp>
        <p:nvSpPr>
          <p:cNvPr id="330" name="Google Shape;33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02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64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sz="1200" dirty="0"/>
          </a:p>
        </p:txBody>
      </p:sp>
      <p:sp>
        <p:nvSpPr>
          <p:cNvPr id="291" name="Google Shape;29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27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48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208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700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925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41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/>
          <p:nvPr/>
        </p:nvSpPr>
        <p:spPr>
          <a:xfrm>
            <a:off x="0" y="1073101"/>
            <a:ext cx="12192000" cy="5784900"/>
          </a:xfrm>
          <a:prstGeom prst="rect">
            <a:avLst/>
          </a:prstGeom>
          <a:gradFill>
            <a:gsLst>
              <a:gs pos="0">
                <a:srgbClr val="0D6CB4"/>
              </a:gs>
              <a:gs pos="47000">
                <a:srgbClr val="0D6CB4"/>
              </a:gs>
              <a:gs pos="77000">
                <a:srgbClr val="227DC1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3"/>
          <p:cNvSpPr txBox="1">
            <a:spLocks noGrp="1"/>
          </p:cNvSpPr>
          <p:nvPr>
            <p:ph type="ctrTitle"/>
          </p:nvPr>
        </p:nvSpPr>
        <p:spPr>
          <a:xfrm>
            <a:off x="1071349" y="1992572"/>
            <a:ext cx="10290265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5" name="Google Shape;15;p23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23"/>
          <p:cNvSpPr txBox="1">
            <a:spLocks noGrp="1"/>
          </p:cNvSpPr>
          <p:nvPr>
            <p:ph type="subTitle" idx="1"/>
          </p:nvPr>
        </p:nvSpPr>
        <p:spPr>
          <a:xfrm>
            <a:off x="1071350" y="4418049"/>
            <a:ext cx="10290265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2"/>
          </p:nvPr>
        </p:nvSpPr>
        <p:spPr>
          <a:xfrm>
            <a:off x="6094413" y="5391726"/>
            <a:ext cx="5267202" cy="87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200"/>
              <a:buFont typeface="Arial"/>
              <a:buNone/>
              <a:defRPr sz="2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" name="Google Shape;18;p23" descr="Foot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7221" y="6390001"/>
            <a:ext cx="697559" cy="46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3" descr="EC-JRC-logo_vertical_EN_pos_transparent-background.png"/>
          <p:cNvPicPr preferRelativeResize="0"/>
          <p:nvPr/>
        </p:nvPicPr>
        <p:blipFill rotWithShape="1">
          <a:blip r:embed="rId3">
            <a:alphaModFix/>
          </a:blip>
          <a:srcRect l="3733" t="5039" r="4158" b="4382"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photo">
  <p:cSld name="Title_phot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>
            <a:spLocks noGrp="1"/>
          </p:cNvSpPr>
          <p:nvPr>
            <p:ph type="pic" idx="2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7" name="Google Shape;67;p32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>
            <a:spLocks noGrp="1"/>
          </p:cNvSpPr>
          <p:nvPr>
            <p:ph type="pic" idx="2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33"/>
          <p:cNvSpPr/>
          <p:nvPr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27615" y="743802"/>
            <a:ext cx="544923" cy="54492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3"/>
          <p:cNvSpPr txBox="1">
            <a:spLocks noGrp="1"/>
          </p:cNvSpPr>
          <p:nvPr>
            <p:ph type="body" idx="1"/>
          </p:nvPr>
        </p:nvSpPr>
        <p:spPr>
          <a:xfrm>
            <a:off x="3214048" y="1992572"/>
            <a:ext cx="8010798" cy="36166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360000" rIns="360000" bIns="3600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nd Content (half page)">
  <p:cSld name="Picture and Content (half page)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>
            <a:off x="6662614" y="1825625"/>
            <a:ext cx="4583519" cy="417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title"/>
          </p:nvPr>
        </p:nvSpPr>
        <p:spPr>
          <a:xfrm>
            <a:off x="6662614" y="586765"/>
            <a:ext cx="4581771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34"/>
          <p:cNvSpPr>
            <a:spLocks noGrp="1"/>
          </p:cNvSpPr>
          <p:nvPr>
            <p:ph type="pic" idx="2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l Picture and Content">
  <p:cSld name="Horizontal Pictur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>
            <a:spLocks noGrp="1"/>
          </p:cNvSpPr>
          <p:nvPr>
            <p:ph type="pic" idx="2"/>
          </p:nvPr>
        </p:nvSpPr>
        <p:spPr>
          <a:xfrm>
            <a:off x="-63280" y="-62165"/>
            <a:ext cx="12318561" cy="3468939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title"/>
          </p:nvPr>
        </p:nvSpPr>
        <p:spPr>
          <a:xfrm>
            <a:off x="957385" y="2818576"/>
            <a:ext cx="10287000" cy="6283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>
            <a:off x="957385" y="3630613"/>
            <a:ext cx="10287000" cy="236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">
  <p:cSld name="3 image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6"/>
          <p:cNvSpPr>
            <a:spLocks noGrp="1"/>
          </p:cNvSpPr>
          <p:nvPr>
            <p:ph type="pic" idx="2"/>
          </p:nvPr>
        </p:nvSpPr>
        <p:spPr>
          <a:xfrm>
            <a:off x="840157" y="2284667"/>
            <a:ext cx="3347997" cy="20907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36"/>
          <p:cNvSpPr>
            <a:spLocks noGrp="1"/>
          </p:cNvSpPr>
          <p:nvPr>
            <p:ph type="pic" idx="3"/>
          </p:nvPr>
        </p:nvSpPr>
        <p:spPr>
          <a:xfrm>
            <a:off x="7940525" y="2284668"/>
            <a:ext cx="3419998" cy="20907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36"/>
          <p:cNvSpPr>
            <a:spLocks noGrp="1"/>
          </p:cNvSpPr>
          <p:nvPr>
            <p:ph type="pic" idx="4"/>
          </p:nvPr>
        </p:nvSpPr>
        <p:spPr>
          <a:xfrm>
            <a:off x="4390340" y="2284667"/>
            <a:ext cx="3347998" cy="20907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1"/>
          </p:nvPr>
        </p:nvSpPr>
        <p:spPr>
          <a:xfrm>
            <a:off x="1179376" y="4038684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body" idx="5"/>
          </p:nvPr>
        </p:nvSpPr>
        <p:spPr>
          <a:xfrm>
            <a:off x="4729560" y="4041944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body" idx="6"/>
          </p:nvPr>
        </p:nvSpPr>
        <p:spPr>
          <a:xfrm>
            <a:off x="8315745" y="4037437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90" name="Google Shape;90;p36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">
  <p:cSld name="4 image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7"/>
          <p:cNvSpPr>
            <a:spLocks noGrp="1"/>
          </p:cNvSpPr>
          <p:nvPr>
            <p:ph type="pic" idx="2"/>
          </p:nvPr>
        </p:nvSpPr>
        <p:spPr>
          <a:xfrm>
            <a:off x="3489177" y="2159957"/>
            <a:ext cx="2518900" cy="172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7"/>
          <p:cNvSpPr>
            <a:spLocks noGrp="1"/>
          </p:cNvSpPr>
          <p:nvPr>
            <p:ph type="pic" idx="3"/>
          </p:nvPr>
        </p:nvSpPr>
        <p:spPr>
          <a:xfrm>
            <a:off x="3489175" y="4076343"/>
            <a:ext cx="2520000" cy="172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37"/>
          <p:cNvSpPr>
            <a:spLocks noGrp="1"/>
          </p:cNvSpPr>
          <p:nvPr>
            <p:ph type="pic" idx="4"/>
          </p:nvPr>
        </p:nvSpPr>
        <p:spPr>
          <a:xfrm>
            <a:off x="6197546" y="2159956"/>
            <a:ext cx="2520000" cy="172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7"/>
          <p:cNvSpPr txBox="1">
            <a:spLocks noGrp="1"/>
          </p:cNvSpPr>
          <p:nvPr>
            <p:ph type="body" idx="1"/>
          </p:nvPr>
        </p:nvSpPr>
        <p:spPr>
          <a:xfrm>
            <a:off x="8887605" y="4076342"/>
            <a:ext cx="2483779" cy="17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37"/>
          <p:cNvSpPr txBox="1">
            <a:spLocks noGrp="1"/>
          </p:cNvSpPr>
          <p:nvPr>
            <p:ph type="body" idx="5"/>
          </p:nvPr>
        </p:nvSpPr>
        <p:spPr>
          <a:xfrm>
            <a:off x="957385" y="2159957"/>
            <a:ext cx="2334846" cy="17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37"/>
          <p:cNvSpPr>
            <a:spLocks noGrp="1"/>
          </p:cNvSpPr>
          <p:nvPr>
            <p:ph type="pic" idx="6"/>
          </p:nvPr>
        </p:nvSpPr>
        <p:spPr>
          <a:xfrm>
            <a:off x="6197548" y="4076342"/>
            <a:ext cx="2520000" cy="172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37"/>
          <p:cNvSpPr txBox="1">
            <a:spLocks noGrp="1"/>
          </p:cNvSpPr>
          <p:nvPr>
            <p:ph type="body" idx="7"/>
          </p:nvPr>
        </p:nvSpPr>
        <p:spPr>
          <a:xfrm>
            <a:off x="957385" y="4076343"/>
            <a:ext cx="2334846" cy="17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37"/>
          <p:cNvSpPr txBox="1">
            <a:spLocks noGrp="1"/>
          </p:cNvSpPr>
          <p:nvPr>
            <p:ph type="body" idx="8"/>
          </p:nvPr>
        </p:nvSpPr>
        <p:spPr>
          <a:xfrm>
            <a:off x="8919308" y="2159956"/>
            <a:ext cx="2452077" cy="17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01" name="Google Shape;101;p37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9"/>
          <p:cNvSpPr/>
          <p:nvPr/>
        </p:nvSpPr>
        <p:spPr>
          <a:xfrm>
            <a:off x="0" y="0"/>
            <a:ext cx="12192000" cy="3432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39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rgbClr val="2174B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39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74B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174B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2" name="Google Shape;22;p24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1)">
  <p:cSld name="Last slide (option 1)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/>
          <p:nvPr/>
        </p:nvSpPr>
        <p:spPr>
          <a:xfrm>
            <a:off x="0" y="1"/>
            <a:ext cx="12192000" cy="3430587"/>
          </a:xfrm>
          <a:prstGeom prst="rect">
            <a:avLst/>
          </a:prstGeom>
          <a:gradFill>
            <a:gsLst>
              <a:gs pos="0">
                <a:srgbClr val="0D6CB4"/>
              </a:gs>
              <a:gs pos="47000">
                <a:srgbClr val="0D6CB4"/>
              </a:gs>
              <a:gs pos="77000">
                <a:srgbClr val="227DC1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5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7" name="Google Shape;27;p25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rgbClr val="F8CC2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25"/>
          <p:cNvSpPr txBox="1"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cover (option 1)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0D6CB4"/>
              </a:gs>
              <a:gs pos="47000">
                <a:srgbClr val="0D6CB4"/>
              </a:gs>
              <a:gs pos="77000">
                <a:srgbClr val="227DC1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6"/>
          <p:cNvSpPr txBox="1">
            <a:spLocks noGrp="1"/>
          </p:cNvSpPr>
          <p:nvPr>
            <p:ph type="ctrTitle"/>
          </p:nvPr>
        </p:nvSpPr>
        <p:spPr>
          <a:xfrm>
            <a:off x="1070189" y="1122363"/>
            <a:ext cx="1028165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129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D1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ubTitle" idx="1"/>
          </p:nvPr>
        </p:nvSpPr>
        <p:spPr>
          <a:xfrm>
            <a:off x="1070189" y="3602038"/>
            <a:ext cx="1028165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3" name="Google Shape;33;p26"/>
          <p:cNvCxnSpPr/>
          <p:nvPr/>
        </p:nvCxnSpPr>
        <p:spPr>
          <a:xfrm>
            <a:off x="838200" y="0"/>
            <a:ext cx="0" cy="3478213"/>
          </a:xfrm>
          <a:prstGeom prst="straightConnector1">
            <a:avLst/>
          </a:prstGeom>
          <a:noFill/>
          <a:ln w="28575" cap="flat" cmpd="sng">
            <a:solidFill>
              <a:srgbClr val="FFD12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" name="Google Shape;3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5929" y="6193922"/>
            <a:ext cx="1718512" cy="451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cover (option 2)">
  <p:cSld name="Chapter cover (option 2)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7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28460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74B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174B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ubTitle" idx="1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9" name="Google Shape;39;p27"/>
          <p:cNvCxnSpPr/>
          <p:nvPr/>
        </p:nvCxnSpPr>
        <p:spPr>
          <a:xfrm>
            <a:off x="838200" y="0"/>
            <a:ext cx="0" cy="3478213"/>
          </a:xfrm>
          <a:prstGeom prst="straightConnector1">
            <a:avLst/>
          </a:prstGeom>
          <a:noFill/>
          <a:ln w="28575" cap="flat" cmpd="sng">
            <a:solidFill>
              <a:srgbClr val="2174B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" name="Google Shape;4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5929" y="6193922"/>
            <a:ext cx="1718512" cy="451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3" name="Google Shape;43;p28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2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s">
  <p:cSld name="Content -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8" name="Google Shape;48;p29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29"/>
          <p:cNvSpPr txBox="1"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2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3 columns">
  <p:cSld name="Content - 3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>
            <a:spLocks noGrp="1"/>
          </p:cNvSpPr>
          <p:nvPr>
            <p:ph type="body" idx="1"/>
          </p:nvPr>
        </p:nvSpPr>
        <p:spPr>
          <a:xfrm>
            <a:off x="970722" y="1825625"/>
            <a:ext cx="3229533" cy="417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2"/>
          </p:nvPr>
        </p:nvSpPr>
        <p:spPr>
          <a:xfrm>
            <a:off x="4476002" y="1825624"/>
            <a:ext cx="3239996" cy="417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body" idx="3"/>
          </p:nvPr>
        </p:nvSpPr>
        <p:spPr>
          <a:xfrm>
            <a:off x="7990763" y="1825624"/>
            <a:ext cx="3239998" cy="417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5" name="Google Shape;55;p30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>
            <a:spLocks noGrp="1"/>
          </p:cNvSpPr>
          <p:nvPr>
            <p:ph type="body" idx="1"/>
          </p:nvPr>
        </p:nvSpPr>
        <p:spPr>
          <a:xfrm>
            <a:off x="970722" y="1681163"/>
            <a:ext cx="50039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body" idx="2"/>
          </p:nvPr>
        </p:nvSpPr>
        <p:spPr>
          <a:xfrm>
            <a:off x="970722" y="2597727"/>
            <a:ext cx="5003999" cy="339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3"/>
          </p:nvPr>
        </p:nvSpPr>
        <p:spPr>
          <a:xfrm>
            <a:off x="6232768" y="1681163"/>
            <a:ext cx="50039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4"/>
          </p:nvPr>
        </p:nvSpPr>
        <p:spPr>
          <a:xfrm>
            <a:off x="6232768" y="2597727"/>
            <a:ext cx="5003999" cy="339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2" name="Google Shape;62;p31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2" descr="EC-JRC-logo_horizontal_EN_pos_transparent-background.png"/>
          <p:cNvPicPr preferRelativeResize="0"/>
          <p:nvPr/>
        </p:nvPicPr>
        <p:blipFill rotWithShape="1">
          <a:blip r:embed="rId19">
            <a:alphaModFix/>
          </a:blip>
          <a:srcRect l="6902" t="10944" r="6668" b="9112"/>
          <a:stretch/>
        </p:blipFill>
        <p:spPr>
          <a:xfrm>
            <a:off x="9945929" y="6177847"/>
            <a:ext cx="1727997" cy="4672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2"/>
          <p:cNvSpPr txBox="1">
            <a:spLocks noGrp="1"/>
          </p:cNvSpPr>
          <p:nvPr>
            <p:ph type="sldNum" idx="12"/>
          </p:nvPr>
        </p:nvSpPr>
        <p:spPr>
          <a:xfrm>
            <a:off x="838200" y="625429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etf-validator/etf-webapp/issues/214" TargetMode="External"/><Relationship Id="rId3" Type="http://schemas.openxmlformats.org/officeDocument/2006/relationships/hyperlink" Target="https://github.com/inspire-eu-validation/ets-repository/issues/60" TargetMode="External"/><Relationship Id="rId7" Type="http://schemas.openxmlformats.org/officeDocument/2006/relationships/hyperlink" Target="https://github.com/inspire-eu-validation/community/issues/20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deegree/deegree3/issues/886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github.com/inspire-eu-validation/ets-repository/issues/147" TargetMode="External"/><Relationship Id="rId10" Type="http://schemas.openxmlformats.org/officeDocument/2006/relationships/hyperlink" Target="https://github.com/inspire-eu-validation/community/issues/301" TargetMode="External"/><Relationship Id="rId4" Type="http://schemas.openxmlformats.org/officeDocument/2006/relationships/hyperlink" Target="https://github.com/inspire-eu-validation/ets-repository/issues/137" TargetMode="External"/><Relationship Id="rId9" Type="http://schemas.openxmlformats.org/officeDocument/2006/relationships/hyperlink" Target="https://github.com/inspire-eu-validation/community/issues/26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2377" y="6480031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4;p1"/>
          <p:cNvSpPr txBox="1">
            <a:spLocks noGrp="1"/>
          </p:cNvSpPr>
          <p:nvPr>
            <p:ph type="subTitle" idx="1"/>
          </p:nvPr>
        </p:nvSpPr>
        <p:spPr>
          <a:xfrm>
            <a:off x="1136073" y="5066952"/>
            <a:ext cx="9744363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300"/>
            </a:pPr>
            <a:r>
              <a:rPr lang="en-US" sz="2400" b="1" dirty="0" smtClean="0"/>
              <a:t>Marco Minghini &amp; Alexander </a:t>
            </a:r>
            <a:r>
              <a:rPr lang="en-US" sz="2400" b="1" dirty="0" err="1" smtClean="0"/>
              <a:t>Kotsev</a:t>
            </a:r>
            <a:endParaRPr sz="2400" b="1" dirty="0"/>
          </a:p>
        </p:txBody>
      </p:sp>
      <p:sp>
        <p:nvSpPr>
          <p:cNvPr id="9" name="Google Shape;115;p1"/>
          <p:cNvSpPr txBox="1">
            <a:spLocks noGrp="1"/>
          </p:cNvSpPr>
          <p:nvPr>
            <p:ph type="body" idx="2"/>
          </p:nvPr>
        </p:nvSpPr>
        <p:spPr>
          <a:xfrm>
            <a:off x="2241050" y="5807354"/>
            <a:ext cx="95328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800"/>
              </a:spcBef>
            </a:pPr>
            <a:r>
              <a:rPr lang="en-US" dirty="0"/>
              <a:t>GO-PEG Workshop </a:t>
            </a:r>
            <a:r>
              <a:rPr lang="en-US" dirty="0" smtClean="0"/>
              <a:t>#3 </a:t>
            </a:r>
            <a:r>
              <a:rPr lang="en-US" dirty="0"/>
              <a:t>– </a:t>
            </a:r>
            <a:r>
              <a:rPr lang="en-US" dirty="0" smtClean="0"/>
              <a:t>June 29, 2021</a:t>
            </a:r>
            <a:endParaRPr lang="en-US" dirty="0"/>
          </a:p>
        </p:txBody>
      </p:sp>
      <p:sp>
        <p:nvSpPr>
          <p:cNvPr id="7" name="Google Shape;113;p1"/>
          <p:cNvSpPr txBox="1">
            <a:spLocks noGrp="1"/>
          </p:cNvSpPr>
          <p:nvPr>
            <p:ph type="ctrTitle"/>
          </p:nvPr>
        </p:nvSpPr>
        <p:spPr>
          <a:xfrm>
            <a:off x="1071349" y="2097080"/>
            <a:ext cx="10825182" cy="27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buSzPts val="5600"/>
            </a:pPr>
            <a:r>
              <a:rPr lang="en-US" sz="5600" b="1" dirty="0" err="1"/>
              <a:t>Modernising</a:t>
            </a:r>
            <a:r>
              <a:rPr lang="en-US" sz="5600" b="1" dirty="0"/>
              <a:t> INSPIRE: </a:t>
            </a:r>
            <a:r>
              <a:rPr lang="en-US" sz="5600" b="1" dirty="0" smtClean="0"/>
              <a:t>reusable tools &amp; governance of artefacts</a:t>
            </a:r>
            <a:endParaRPr sz="5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9;p12"/>
          <p:cNvSpPr txBox="1">
            <a:spLocks noGrp="1"/>
          </p:cNvSpPr>
          <p:nvPr>
            <p:ph type="title"/>
          </p:nvPr>
        </p:nvSpPr>
        <p:spPr>
          <a:xfrm>
            <a:off x="970722" y="356562"/>
            <a:ext cx="11849539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>
              <a:buSzPts val="4000"/>
            </a:pPr>
            <a:r>
              <a:rPr lang="en-US" sz="4000" b="1" dirty="0"/>
              <a:t>INSPIRE Reference Validator – </a:t>
            </a:r>
            <a:r>
              <a:rPr lang="en-US" sz="4000" b="1" dirty="0" smtClean="0"/>
              <a:t>Coming soon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Google Shape;258;p12"/>
          <p:cNvSpPr txBox="1">
            <a:spLocks noGrp="1"/>
          </p:cNvSpPr>
          <p:nvPr>
            <p:ph type="body" idx="1"/>
          </p:nvPr>
        </p:nvSpPr>
        <p:spPr>
          <a:xfrm>
            <a:off x="967153" y="1338612"/>
            <a:ext cx="10658790" cy="534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ts val="3100"/>
              </a:lnSpc>
            </a:pPr>
            <a:r>
              <a:rPr lang="en-GB" dirty="0" smtClean="0">
                <a:solidFill>
                  <a:schemeClr val="tx1"/>
                </a:solidFill>
              </a:rPr>
              <a:t>Annex II/III theme-specific requirements | </a:t>
            </a:r>
            <a:r>
              <a:rPr lang="en-US" sz="17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en-US" sz="170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github.com/INSPIRE-MIF/helpdesk-validator/issues/336</a:t>
            </a:r>
            <a:endParaRPr lang="en-GB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400"/>
              </a:spcBef>
              <a:buSzPts val="2400"/>
            </a:pPr>
            <a:r>
              <a:rPr lang="en-GB" dirty="0" smtClean="0">
                <a:solidFill>
                  <a:schemeClr val="tx1"/>
                </a:solidFill>
              </a:rPr>
              <a:t>ATS: all completed</a:t>
            </a:r>
          </a:p>
          <a:p>
            <a:pPr marL="800100" lvl="1" indent="-342900">
              <a:spcBef>
                <a:spcPts val="400"/>
              </a:spcBef>
              <a:buSzPts val="2400"/>
            </a:pPr>
            <a:r>
              <a:rPr lang="en-GB" dirty="0" smtClean="0">
                <a:solidFill>
                  <a:schemeClr val="tx1"/>
                </a:solidFill>
              </a:rPr>
              <a:t>ETS: only missing MR, ER, OF, AC-MF</a:t>
            </a:r>
            <a:endParaRPr lang="en-GB" dirty="0" smtClean="0">
              <a:solidFill>
                <a:srgbClr val="FF0000"/>
              </a:solidFill>
            </a:endParaRPr>
          </a:p>
          <a:p>
            <a:pPr marL="800100" lvl="1" indent="-342900">
              <a:spcBef>
                <a:spcPts val="400"/>
              </a:spcBef>
              <a:buSzPts val="2400"/>
            </a:pPr>
            <a:endParaRPr lang="en-GB" dirty="0" smtClean="0">
              <a:solidFill>
                <a:schemeClr val="tx1"/>
              </a:solidFill>
            </a:endParaRPr>
          </a:p>
          <a:p>
            <a:pPr marL="342900" lvl="0" indent="-342900"/>
            <a:r>
              <a:rPr lang="en-GB" dirty="0" smtClean="0">
                <a:solidFill>
                  <a:schemeClr val="tx1"/>
                </a:solidFill>
              </a:rPr>
              <a:t>OGC API - Features | </a:t>
            </a:r>
            <a:r>
              <a:rPr lang="en-GB" sz="1700" dirty="0" smtClean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https</a:t>
            </a:r>
            <a:r>
              <a:rPr lang="en-GB" sz="1700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://github.com/INSPIRE-MIF/gp-ogc-api-features/</a:t>
            </a:r>
            <a:endParaRPr lang="en-GB" sz="1700" dirty="0" smtClean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chemeClr val="tx1"/>
                </a:solidFill>
              </a:rPr>
              <a:t>transposition of the </a:t>
            </a:r>
            <a:r>
              <a:rPr lang="en-GB" dirty="0">
                <a:solidFill>
                  <a:schemeClr val="bg2"/>
                </a:solidFill>
              </a:rPr>
              <a:t>tests currently available in the OGC TEAM </a:t>
            </a:r>
            <a:r>
              <a:rPr lang="en-GB" dirty="0" smtClean="0">
                <a:solidFill>
                  <a:schemeClr val="bg2"/>
                </a:solidFill>
              </a:rPr>
              <a:t>Engine</a:t>
            </a:r>
            <a:r>
              <a:rPr lang="en-GB" dirty="0" smtClean="0">
                <a:solidFill>
                  <a:schemeClr val="tx1"/>
                </a:solidFill>
              </a:rPr>
              <a:t>: available soon </a:t>
            </a:r>
            <a:endParaRPr lang="en-GB" dirty="0">
              <a:solidFill>
                <a:schemeClr val="bg2"/>
              </a:solidFill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solidFill>
                  <a:schemeClr val="tx1"/>
                </a:solidFill>
              </a:rPr>
              <a:t>development </a:t>
            </a:r>
            <a:r>
              <a:rPr lang="en-GB" dirty="0">
                <a:solidFill>
                  <a:schemeClr val="tx1"/>
                </a:solidFill>
              </a:rPr>
              <a:t>of the </a:t>
            </a:r>
            <a:r>
              <a:rPr lang="en-GB" dirty="0">
                <a:solidFill>
                  <a:schemeClr val="bg2"/>
                </a:solidFill>
              </a:rPr>
              <a:t>INSPIRE-specific </a:t>
            </a:r>
            <a:r>
              <a:rPr lang="en-GB" dirty="0" smtClean="0">
                <a:solidFill>
                  <a:schemeClr val="bg2"/>
                </a:solidFill>
              </a:rPr>
              <a:t>tests</a:t>
            </a:r>
            <a:r>
              <a:rPr lang="en-GB" dirty="0" smtClean="0">
                <a:solidFill>
                  <a:schemeClr val="tx1"/>
                </a:solidFill>
              </a:rPr>
              <a:t>: planned</a:t>
            </a:r>
            <a:endParaRPr lang="en-GB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solidFill>
                  <a:schemeClr val="tx1"/>
                </a:solidFill>
              </a:rPr>
              <a:t>OGC </a:t>
            </a:r>
            <a:r>
              <a:rPr lang="en-GB" dirty="0" err="1" smtClean="0">
                <a:solidFill>
                  <a:schemeClr val="tx1"/>
                </a:solidFill>
              </a:rPr>
              <a:t>SensorThings</a:t>
            </a:r>
            <a:r>
              <a:rPr lang="en-GB" dirty="0" smtClean="0">
                <a:solidFill>
                  <a:schemeClr val="tx1"/>
                </a:solidFill>
              </a:rPr>
              <a:t> API </a:t>
            </a:r>
            <a:r>
              <a:rPr lang="en-GB" dirty="0">
                <a:solidFill>
                  <a:schemeClr val="tx1"/>
                </a:solidFill>
              </a:rPr>
              <a:t>| </a:t>
            </a:r>
            <a:r>
              <a:rPr lang="en-GB" sz="1700" dirty="0">
                <a:solidFill>
                  <a:schemeClr val="bg2"/>
                </a:solidFill>
              </a:rPr>
              <a:t>https://github.com/INSPIRE-MIF/gp-ogc-sensorthings-api</a:t>
            </a:r>
            <a:endParaRPr lang="en-GB" sz="1700" dirty="0" smtClean="0">
              <a:solidFill>
                <a:schemeClr val="bg2"/>
              </a:solidFill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solidFill>
                  <a:schemeClr val="tx1"/>
                </a:solidFill>
              </a:rPr>
              <a:t>planned after summer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solidFill>
                  <a:schemeClr val="tx1"/>
                </a:solidFill>
              </a:rPr>
              <a:t>Requirements for discoverability of IACS datasets: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solidFill>
                  <a:schemeClr val="tx1"/>
                </a:solidFill>
              </a:rPr>
              <a:t>planned after summer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>
            <a:spLocks noGrp="1"/>
          </p:cNvSpPr>
          <p:nvPr>
            <p:ph type="title"/>
          </p:nvPr>
        </p:nvSpPr>
        <p:spPr>
          <a:xfrm>
            <a:off x="988134" y="347853"/>
            <a:ext cx="1133449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lvl="0">
              <a:buSzPts val="4000"/>
            </a:pPr>
            <a:r>
              <a:rPr lang="en-US" sz="4000" b="1" dirty="0" smtClean="0"/>
              <a:t>Re3gistry open source software </a:t>
            </a:r>
            <a:endParaRPr sz="4000" b="1" dirty="0"/>
          </a:p>
        </p:txBody>
      </p:sp>
      <p:sp>
        <p:nvSpPr>
          <p:cNvPr id="7" name="Google Shape;179;p5"/>
          <p:cNvSpPr txBox="1"/>
          <p:nvPr/>
        </p:nvSpPr>
        <p:spPr>
          <a:xfrm>
            <a:off x="1385448" y="6357803"/>
            <a:ext cx="9819769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7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https://github.com/ec-jrc/re3gistry/releases/tag/v2.2.0</a:t>
            </a:r>
          </a:p>
        </p:txBody>
      </p:sp>
      <p:sp>
        <p:nvSpPr>
          <p:cNvPr id="4" name="Google Shape;258;p12"/>
          <p:cNvSpPr txBox="1">
            <a:spLocks noGrp="1"/>
          </p:cNvSpPr>
          <p:nvPr>
            <p:ph type="body" idx="1"/>
          </p:nvPr>
        </p:nvSpPr>
        <p:spPr>
          <a:xfrm>
            <a:off x="967153" y="1338612"/>
            <a:ext cx="10956992" cy="57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ts val="3100"/>
              </a:lnSpc>
            </a:pPr>
            <a:r>
              <a:rPr lang="en-GB" dirty="0" smtClean="0">
                <a:solidFill>
                  <a:schemeClr val="tx1"/>
                </a:solidFill>
              </a:rPr>
              <a:t>New </a:t>
            </a:r>
            <a:r>
              <a:rPr lang="en-GB" dirty="0" err="1" smtClean="0">
                <a:solidFill>
                  <a:schemeClr val="bg2"/>
                </a:solidFill>
              </a:rPr>
              <a:t>bugfix</a:t>
            </a:r>
            <a:r>
              <a:rPr lang="en-GB" dirty="0" smtClean="0">
                <a:solidFill>
                  <a:schemeClr val="bg2"/>
                </a:solidFill>
              </a:rPr>
              <a:t> release </a:t>
            </a:r>
            <a:r>
              <a:rPr lang="en-GB" dirty="0" smtClean="0">
                <a:solidFill>
                  <a:schemeClr val="tx1"/>
                </a:solidFill>
              </a:rPr>
              <a:t>(v.2.2.0) released in May (EUPL license v1.2)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49" y="2183326"/>
            <a:ext cx="8761142" cy="382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>
            <a:spLocks noGrp="1"/>
          </p:cNvSpPr>
          <p:nvPr>
            <p:ph type="title"/>
          </p:nvPr>
        </p:nvSpPr>
        <p:spPr>
          <a:xfrm>
            <a:off x="988134" y="347853"/>
            <a:ext cx="1133449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lvl="0">
              <a:buSzPts val="4000"/>
            </a:pPr>
            <a:r>
              <a:rPr lang="en-US" sz="4000" b="1" dirty="0" smtClean="0"/>
              <a:t>Re3gistry open source software </a:t>
            </a:r>
            <a:endParaRPr sz="4000" b="1" dirty="0"/>
          </a:p>
        </p:txBody>
      </p:sp>
      <p:sp>
        <p:nvSpPr>
          <p:cNvPr id="7" name="Google Shape;179;p5"/>
          <p:cNvSpPr txBox="1"/>
          <p:nvPr/>
        </p:nvSpPr>
        <p:spPr>
          <a:xfrm>
            <a:off x="1403926" y="6357803"/>
            <a:ext cx="980129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7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en-US" sz="1700" dirty="0" smtClean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live.osgeo.org</a:t>
            </a:r>
            <a:endParaRPr lang="en-US" sz="1700" dirty="0">
              <a:solidFill>
                <a:schemeClr val="bg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Google Shape;258;p12"/>
          <p:cNvSpPr txBox="1">
            <a:spLocks noGrp="1"/>
          </p:cNvSpPr>
          <p:nvPr>
            <p:ph type="body" idx="1"/>
          </p:nvPr>
        </p:nvSpPr>
        <p:spPr>
          <a:xfrm>
            <a:off x="967153" y="1338612"/>
            <a:ext cx="10956992" cy="97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ts val="3100"/>
              </a:lnSpc>
            </a:pPr>
            <a:r>
              <a:rPr lang="en-GB" dirty="0" smtClean="0">
                <a:solidFill>
                  <a:schemeClr val="tx1"/>
                </a:solidFill>
              </a:rPr>
              <a:t>New </a:t>
            </a:r>
            <a:r>
              <a:rPr lang="en-GB" dirty="0" err="1" smtClean="0">
                <a:solidFill>
                  <a:schemeClr val="bg2"/>
                </a:solidFill>
              </a:rPr>
              <a:t>bugfix</a:t>
            </a:r>
            <a:r>
              <a:rPr lang="en-GB" dirty="0" smtClean="0">
                <a:solidFill>
                  <a:schemeClr val="bg2"/>
                </a:solidFill>
              </a:rPr>
              <a:t> release </a:t>
            </a:r>
            <a:r>
              <a:rPr lang="en-GB" dirty="0" smtClean="0">
                <a:solidFill>
                  <a:schemeClr val="tx1"/>
                </a:solidFill>
              </a:rPr>
              <a:t>(v.2.2.0) released </a:t>
            </a:r>
            <a:r>
              <a:rPr lang="en-GB" dirty="0">
                <a:solidFill>
                  <a:schemeClr val="tx1"/>
                </a:solidFill>
              </a:rPr>
              <a:t>in May (EUPL license v1.2)</a:t>
            </a:r>
            <a:endParaRPr lang="en-GB" dirty="0" smtClean="0">
              <a:solidFill>
                <a:schemeClr val="tx1"/>
              </a:solidFill>
            </a:endParaRPr>
          </a:p>
          <a:p>
            <a:pPr marL="342900" lvl="0" indent="-342900">
              <a:lnSpc>
                <a:spcPts val="3100"/>
              </a:lnSpc>
            </a:pPr>
            <a:r>
              <a:rPr lang="en-GB" dirty="0" smtClean="0">
                <a:solidFill>
                  <a:schemeClr val="tx1"/>
                </a:solidFill>
              </a:rPr>
              <a:t>Included for the first time in the </a:t>
            </a:r>
            <a:r>
              <a:rPr lang="en-GB" dirty="0" err="1" smtClean="0">
                <a:solidFill>
                  <a:schemeClr val="bg2"/>
                </a:solidFill>
              </a:rPr>
              <a:t>OSGeoLive</a:t>
            </a:r>
            <a:r>
              <a:rPr lang="en-GB" dirty="0" smtClean="0">
                <a:solidFill>
                  <a:schemeClr val="tx1"/>
                </a:solidFill>
              </a:rPr>
              <a:t> distribution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926" y="2318162"/>
            <a:ext cx="8682851" cy="39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>
            <a:spLocks noGrp="1"/>
          </p:cNvSpPr>
          <p:nvPr>
            <p:ph type="title"/>
          </p:nvPr>
        </p:nvSpPr>
        <p:spPr>
          <a:xfrm>
            <a:off x="988134" y="347853"/>
            <a:ext cx="1133449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lvl="0">
              <a:buSzPts val="4000"/>
            </a:pPr>
            <a:r>
              <a:rPr lang="en-US" sz="4000" b="1" dirty="0" smtClean="0"/>
              <a:t>INSPIRE Registry</a:t>
            </a:r>
            <a:endParaRPr sz="4000" b="1" dirty="0"/>
          </a:p>
        </p:txBody>
      </p:sp>
      <p:sp>
        <p:nvSpPr>
          <p:cNvPr id="7" name="Google Shape;179;p5"/>
          <p:cNvSpPr txBox="1"/>
          <p:nvPr/>
        </p:nvSpPr>
        <p:spPr>
          <a:xfrm>
            <a:off x="1403926" y="6357803"/>
            <a:ext cx="980129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7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https://inspire.ec.europa.eu/metadata-codelist/IACSData</a:t>
            </a:r>
          </a:p>
        </p:txBody>
      </p:sp>
      <p:sp>
        <p:nvSpPr>
          <p:cNvPr id="4" name="Google Shape;258;p12"/>
          <p:cNvSpPr txBox="1">
            <a:spLocks noGrp="1"/>
          </p:cNvSpPr>
          <p:nvPr>
            <p:ph type="body" idx="1"/>
          </p:nvPr>
        </p:nvSpPr>
        <p:spPr>
          <a:xfrm>
            <a:off x="967153" y="1338612"/>
            <a:ext cx="10956992" cy="97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ts val="3100"/>
              </a:lnSpc>
            </a:pPr>
            <a:r>
              <a:rPr lang="en-GB" dirty="0" smtClean="0">
                <a:solidFill>
                  <a:schemeClr val="tx1"/>
                </a:solidFill>
              </a:rPr>
              <a:t>New </a:t>
            </a:r>
            <a:r>
              <a:rPr lang="en-GB" dirty="0" err="1" smtClean="0">
                <a:solidFill>
                  <a:schemeClr val="tx1"/>
                </a:solidFill>
              </a:rPr>
              <a:t>codelist</a:t>
            </a:r>
            <a:r>
              <a:rPr lang="en-GB" dirty="0" smtClean="0">
                <a:solidFill>
                  <a:schemeClr val="tx1"/>
                </a:solidFill>
              </a:rPr>
              <a:t> for </a:t>
            </a:r>
            <a:r>
              <a:rPr lang="en-GB" dirty="0">
                <a:solidFill>
                  <a:schemeClr val="bg2"/>
                </a:solidFill>
              </a:rPr>
              <a:t>IACS </a:t>
            </a:r>
            <a:r>
              <a:rPr lang="en-GB" dirty="0" smtClean="0">
                <a:solidFill>
                  <a:schemeClr val="bg2"/>
                </a:solidFill>
              </a:rPr>
              <a:t>datasets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926" y="2000712"/>
            <a:ext cx="8120059" cy="42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>
            <a:spLocks noGrp="1"/>
          </p:cNvSpPr>
          <p:nvPr>
            <p:ph type="title"/>
          </p:nvPr>
        </p:nvSpPr>
        <p:spPr>
          <a:xfrm>
            <a:off x="988134" y="347853"/>
            <a:ext cx="1133449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lvl="0">
              <a:buSzPts val="4000"/>
            </a:pPr>
            <a:r>
              <a:rPr lang="en-US" sz="4000" b="1" dirty="0" smtClean="0"/>
              <a:t>Helpdesks of all central components</a:t>
            </a:r>
            <a:endParaRPr sz="4000" b="1" dirty="0"/>
          </a:p>
        </p:txBody>
      </p:sp>
      <p:sp>
        <p:nvSpPr>
          <p:cNvPr id="7" name="Google Shape;179;p5"/>
          <p:cNvSpPr txBox="1"/>
          <p:nvPr/>
        </p:nvSpPr>
        <p:spPr>
          <a:xfrm>
            <a:off x="6336144" y="6357803"/>
            <a:ext cx="4869073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7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en-US" sz="1700" dirty="0" smtClean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github.com/INSPIRE-MIF</a:t>
            </a:r>
            <a:endParaRPr lang="en-US" sz="1700" dirty="0">
              <a:solidFill>
                <a:schemeClr val="bg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Google Shape;258;p12"/>
          <p:cNvSpPr txBox="1">
            <a:spLocks noGrp="1"/>
          </p:cNvSpPr>
          <p:nvPr>
            <p:ph type="body" idx="1"/>
          </p:nvPr>
        </p:nvSpPr>
        <p:spPr>
          <a:xfrm>
            <a:off x="967153" y="1338612"/>
            <a:ext cx="10956992" cy="97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ts val="3100"/>
              </a:lnSpc>
            </a:pPr>
            <a:r>
              <a:rPr lang="en-GB" dirty="0" smtClean="0">
                <a:solidFill>
                  <a:schemeClr val="tx1"/>
                </a:solidFill>
              </a:rPr>
              <a:t>All centralised and moved to GitHub: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99" y="1937774"/>
            <a:ext cx="8002444" cy="4420029"/>
          </a:xfrm>
          <a:prstGeom prst="rect">
            <a:avLst/>
          </a:prstGeom>
        </p:spPr>
      </p:pic>
      <p:sp>
        <p:nvSpPr>
          <p:cNvPr id="8" name="Google Shape;165;g7847172b5a_0_1"/>
          <p:cNvSpPr/>
          <p:nvPr/>
        </p:nvSpPr>
        <p:spPr>
          <a:xfrm>
            <a:off x="4060250" y="3735428"/>
            <a:ext cx="2525277" cy="1335336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66;g7847172b5a_0_1"/>
          <p:cNvSpPr txBox="1"/>
          <p:nvPr/>
        </p:nvSpPr>
        <p:spPr>
          <a:xfrm>
            <a:off x="3884761" y="3395167"/>
            <a:ext cx="2987145" cy="23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INSPIRE Geoportal helpdesk</a:t>
            </a:r>
            <a:endParaRPr sz="16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67;g7847172b5a_0_1"/>
          <p:cNvSpPr/>
          <p:nvPr/>
        </p:nvSpPr>
        <p:spPr>
          <a:xfrm>
            <a:off x="1403927" y="3735428"/>
            <a:ext cx="2503056" cy="133533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70;g7847172b5a_0_1"/>
          <p:cNvSpPr txBox="1"/>
          <p:nvPr/>
        </p:nvSpPr>
        <p:spPr>
          <a:xfrm>
            <a:off x="167498" y="3987168"/>
            <a:ext cx="128527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General INSPIRE helpdesk</a:t>
            </a:r>
            <a:endParaRPr sz="16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2" name="Google Shape;165;g7847172b5a_0_1"/>
          <p:cNvSpPr/>
          <p:nvPr/>
        </p:nvSpPr>
        <p:spPr>
          <a:xfrm>
            <a:off x="6753197" y="3735428"/>
            <a:ext cx="2525277" cy="1335336"/>
          </a:xfrm>
          <a:prstGeom prst="rect">
            <a:avLst/>
          </a:prstGeom>
          <a:noFill/>
          <a:ln w="38100" cap="flat" cmpd="sng">
            <a:solidFill>
              <a:schemeClr val="tx2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66;g7847172b5a_0_1"/>
          <p:cNvSpPr txBox="1"/>
          <p:nvPr/>
        </p:nvSpPr>
        <p:spPr>
          <a:xfrm>
            <a:off x="9113549" y="3987168"/>
            <a:ext cx="1572974" cy="29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INSPIRE Registry helpdesk</a:t>
            </a:r>
            <a:endParaRPr sz="1600" b="1" i="0" u="none" strike="noStrike" cap="none" dirty="0">
              <a:solidFill>
                <a:schemeClr val="accent2"/>
              </a:solidFill>
              <a:sym typeface="Arial"/>
            </a:endParaRPr>
          </a:p>
        </p:txBody>
      </p:sp>
      <p:sp>
        <p:nvSpPr>
          <p:cNvPr id="14" name="Google Shape;165;g7847172b5a_0_1"/>
          <p:cNvSpPr/>
          <p:nvPr/>
        </p:nvSpPr>
        <p:spPr>
          <a:xfrm>
            <a:off x="1405342" y="5208485"/>
            <a:ext cx="2525277" cy="1109699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66;g7847172b5a_0_1"/>
          <p:cNvSpPr txBox="1"/>
          <p:nvPr/>
        </p:nvSpPr>
        <p:spPr>
          <a:xfrm>
            <a:off x="4015162" y="5717154"/>
            <a:ext cx="2275894" cy="38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FFC000"/>
                </a:solidFill>
              </a:rPr>
              <a:t>INSPIRE Reference Validator helpdesk</a:t>
            </a:r>
            <a:endParaRPr sz="1600" b="1" i="0" u="none" strike="noStrike" cap="none" dirty="0">
              <a:solidFill>
                <a:srgbClr val="FFC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>
            <a:spLocks noGrp="1"/>
          </p:cNvSpPr>
          <p:nvPr>
            <p:ph type="title"/>
          </p:nvPr>
        </p:nvSpPr>
        <p:spPr>
          <a:xfrm>
            <a:off x="970722" y="495905"/>
            <a:ext cx="6625832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>
              <a:buSzPts val="4000"/>
            </a:pPr>
            <a:r>
              <a:rPr lang="en-US" sz="4000" b="1" dirty="0" smtClean="0"/>
              <a:t>Governance of INSPIRE artefacts (schemas/TGs)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Google Shape;258;p12"/>
          <p:cNvSpPr txBox="1">
            <a:spLocks noGrp="1"/>
          </p:cNvSpPr>
          <p:nvPr>
            <p:ph type="body" idx="1"/>
          </p:nvPr>
        </p:nvSpPr>
        <p:spPr>
          <a:xfrm>
            <a:off x="967152" y="1628503"/>
            <a:ext cx="6116935" cy="4955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New </a:t>
            </a:r>
            <a:r>
              <a:rPr lang="en-GB" dirty="0" smtClean="0">
                <a:solidFill>
                  <a:schemeClr val="bg2"/>
                </a:solidFill>
              </a:rPr>
              <a:t>governance approach </a:t>
            </a:r>
            <a:r>
              <a:rPr lang="en-GB" dirty="0" smtClean="0">
                <a:solidFill>
                  <a:schemeClr val="tx1"/>
                </a:solidFill>
              </a:rPr>
              <a:t>for XML schemas and TGs, defining:</a:t>
            </a:r>
          </a:p>
          <a:p>
            <a:pPr marL="800100" lvl="1" indent="-342900">
              <a:lnSpc>
                <a:spcPts val="3100"/>
              </a:lnSpc>
              <a:spcBef>
                <a:spcPts val="0"/>
              </a:spcBef>
              <a:buSzPts val="2400"/>
            </a:pP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bg2"/>
                </a:solidFill>
              </a:rPr>
              <a:t>stages</a:t>
            </a:r>
            <a:r>
              <a:rPr lang="en-GB" dirty="0">
                <a:solidFill>
                  <a:schemeClr val="tx1"/>
                </a:solidFill>
              </a:rPr>
              <a:t> of the </a:t>
            </a:r>
            <a:r>
              <a:rPr lang="en-GB" dirty="0" smtClean="0">
                <a:solidFill>
                  <a:schemeClr val="tx1"/>
                </a:solidFill>
              </a:rPr>
              <a:t>process, </a:t>
            </a:r>
            <a:r>
              <a:rPr lang="en-GB" dirty="0" smtClean="0">
                <a:solidFill>
                  <a:schemeClr val="bg2"/>
                </a:solidFill>
              </a:rPr>
              <a:t>actors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>
                <a:solidFill>
                  <a:schemeClr val="bg2"/>
                </a:solidFill>
              </a:rPr>
              <a:t>rules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>
                <a:solidFill>
                  <a:schemeClr val="bg2"/>
                </a:solidFill>
              </a:rPr>
              <a:t>roles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smtClean="0">
                <a:solidFill>
                  <a:schemeClr val="bg2"/>
                </a:solidFill>
              </a:rPr>
              <a:t>responsibilities </a:t>
            </a:r>
            <a:r>
              <a:rPr lang="en-GB" dirty="0" smtClean="0">
                <a:solidFill>
                  <a:schemeClr val="tx1"/>
                </a:solidFill>
              </a:rPr>
              <a:t>and </a:t>
            </a:r>
            <a:r>
              <a:rPr lang="en-GB" dirty="0" smtClean="0">
                <a:solidFill>
                  <a:schemeClr val="bg2"/>
                </a:solidFill>
              </a:rPr>
              <a:t>timelines</a:t>
            </a:r>
            <a:endParaRPr lang="en-GB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SzPts val="2400"/>
            </a:pP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bg2"/>
                </a:solidFill>
              </a:rPr>
              <a:t>release </a:t>
            </a:r>
            <a:r>
              <a:rPr lang="en-GB" dirty="0" smtClean="0">
                <a:solidFill>
                  <a:schemeClr val="bg2"/>
                </a:solidFill>
              </a:rPr>
              <a:t>plan</a:t>
            </a:r>
            <a:endParaRPr lang="en-GB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SzPts val="2400"/>
            </a:pP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bg2"/>
                </a:solidFill>
              </a:rPr>
              <a:t>practical tools </a:t>
            </a:r>
            <a:r>
              <a:rPr lang="en-GB" dirty="0">
                <a:solidFill>
                  <a:schemeClr val="tx1"/>
                </a:solidFill>
              </a:rPr>
              <a:t>to be used in the </a:t>
            </a:r>
            <a:r>
              <a:rPr lang="en-GB" dirty="0" smtClean="0">
                <a:solidFill>
                  <a:schemeClr val="tx1"/>
                </a:solidFill>
              </a:rPr>
              <a:t>process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04" y="43545"/>
            <a:ext cx="4983760" cy="6783977"/>
          </a:xfrm>
          <a:prstGeom prst="rect">
            <a:avLst/>
          </a:prstGeom>
        </p:spPr>
      </p:pic>
      <p:sp>
        <p:nvSpPr>
          <p:cNvPr id="5" name="Google Shape;179;p5"/>
          <p:cNvSpPr txBox="1"/>
          <p:nvPr/>
        </p:nvSpPr>
        <p:spPr>
          <a:xfrm>
            <a:off x="148557" y="6192346"/>
            <a:ext cx="10238066" cy="60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en-US" dirty="0" smtClean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github.com/INSPIRE-MIF/application-schemas/blob/main/governance-release-process/process.md</a:t>
            </a:r>
          </a:p>
          <a:p>
            <a:pPr>
              <a:lnSpc>
                <a:spcPts val="2000"/>
              </a:lnSpc>
            </a:pPr>
            <a:r>
              <a:rPr lang="en-US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https://github.com/INSPIRE-MIF/technical-guidelines/blob/main/governance-release-process/process.md</a:t>
            </a:r>
          </a:p>
        </p:txBody>
      </p:sp>
    </p:spTree>
    <p:extLst>
      <p:ext uri="{BB962C8B-B14F-4D97-AF65-F5344CB8AC3E}">
        <p14:creationId xmlns:p14="http://schemas.microsoft.com/office/powerpoint/2010/main" val="37387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>
            <a:spLocks noGrp="1"/>
          </p:cNvSpPr>
          <p:nvPr>
            <p:ph type="title"/>
          </p:nvPr>
        </p:nvSpPr>
        <p:spPr>
          <a:xfrm>
            <a:off x="970722" y="356562"/>
            <a:ext cx="11114441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>
              <a:buSzPts val="4000"/>
            </a:pPr>
            <a:r>
              <a:rPr lang="en-US" sz="4000" b="1" dirty="0" smtClean="0"/>
              <a:t>Operationalisation of the approach – GitHub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Google Shape;258;p12"/>
          <p:cNvSpPr txBox="1">
            <a:spLocks noGrp="1"/>
          </p:cNvSpPr>
          <p:nvPr>
            <p:ph type="body" idx="1"/>
          </p:nvPr>
        </p:nvSpPr>
        <p:spPr>
          <a:xfrm>
            <a:off x="967152" y="1338612"/>
            <a:ext cx="10822727" cy="521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ts val="3100"/>
              </a:lnSpc>
            </a:pPr>
            <a:r>
              <a:rPr lang="en-GB" dirty="0" smtClean="0"/>
              <a:t>New repositories for </a:t>
            </a:r>
            <a:r>
              <a:rPr lang="en-GB" dirty="0">
                <a:solidFill>
                  <a:schemeClr val="bg2"/>
                </a:solidFill>
              </a:rPr>
              <a:t>INSPIRE </a:t>
            </a:r>
            <a:r>
              <a:rPr lang="en-GB" dirty="0" smtClean="0">
                <a:solidFill>
                  <a:schemeClr val="bg2"/>
                </a:solidFill>
              </a:rPr>
              <a:t>schemas </a:t>
            </a:r>
            <a:r>
              <a:rPr lang="en-GB" dirty="0" smtClean="0">
                <a:solidFill>
                  <a:schemeClr val="tx1"/>
                </a:solidFill>
              </a:rPr>
              <a:t>and</a:t>
            </a:r>
            <a:r>
              <a:rPr lang="en-GB" dirty="0" smtClean="0">
                <a:solidFill>
                  <a:schemeClr val="bg2"/>
                </a:solidFill>
              </a:rPr>
              <a:t> TGs</a:t>
            </a:r>
            <a:endParaRPr lang="en-GB" sz="1400" dirty="0" smtClean="0"/>
          </a:p>
          <a:p>
            <a:pPr marL="800100" lvl="1" indent="-342900">
              <a:lnSpc>
                <a:spcPts val="3100"/>
              </a:lnSpc>
              <a:spcBef>
                <a:spcPts val="0"/>
              </a:spcBef>
              <a:buSzPts val="2400"/>
            </a:pPr>
            <a:r>
              <a:rPr lang="en-GB" sz="1700" dirty="0">
                <a:solidFill>
                  <a:schemeClr val="bg2"/>
                </a:solidFill>
              </a:rPr>
              <a:t>https://</a:t>
            </a:r>
            <a:r>
              <a:rPr lang="en-GB" sz="1700" dirty="0" smtClean="0">
                <a:solidFill>
                  <a:schemeClr val="bg2"/>
                </a:solidFill>
              </a:rPr>
              <a:t>github.com/INSPIRE-MIF/application-schemas</a:t>
            </a:r>
          </a:p>
          <a:p>
            <a:pPr marL="800100" lvl="1" indent="-342900">
              <a:lnSpc>
                <a:spcPts val="3100"/>
              </a:lnSpc>
              <a:spcBef>
                <a:spcPts val="0"/>
              </a:spcBef>
              <a:buSzPts val="2400"/>
            </a:pPr>
            <a:r>
              <a:rPr lang="en-GB" sz="1700" dirty="0">
                <a:solidFill>
                  <a:schemeClr val="bg2"/>
                </a:solidFill>
              </a:rPr>
              <a:t>https://</a:t>
            </a:r>
            <a:r>
              <a:rPr lang="en-GB" sz="1700" dirty="0" smtClean="0">
                <a:solidFill>
                  <a:schemeClr val="bg2"/>
                </a:solidFill>
              </a:rPr>
              <a:t>github.com/INSPIRE-MIF/technical-guidelines</a:t>
            </a:r>
            <a:endParaRPr lang="en-GB" dirty="0" smtClean="0"/>
          </a:p>
          <a:p>
            <a:pPr marL="342900" lvl="0" indent="-342900">
              <a:lnSpc>
                <a:spcPts val="3100"/>
              </a:lnSpc>
            </a:pPr>
            <a:endParaRPr lang="en-GB" sz="1600" dirty="0" smtClean="0"/>
          </a:p>
          <a:p>
            <a:pPr marL="342900" lvl="0" indent="-342900">
              <a:lnSpc>
                <a:spcPts val="3100"/>
              </a:lnSpc>
            </a:pPr>
            <a:r>
              <a:rPr lang="en-GB" dirty="0" smtClean="0"/>
              <a:t>including:</a:t>
            </a:r>
            <a:endParaRPr lang="en-GB" sz="1400" dirty="0"/>
          </a:p>
          <a:p>
            <a:pPr marL="800100" lvl="1" indent="-342900">
              <a:lnSpc>
                <a:spcPts val="3100"/>
              </a:lnSpc>
              <a:spcBef>
                <a:spcPts val="0"/>
              </a:spcBef>
              <a:buSzPts val="2400"/>
            </a:pPr>
            <a:r>
              <a:rPr lang="en-GB" sz="1700" dirty="0" smtClean="0">
                <a:solidFill>
                  <a:schemeClr val="tx1"/>
                </a:solidFill>
              </a:rPr>
              <a:t>concrete </a:t>
            </a:r>
            <a:r>
              <a:rPr lang="en-GB" sz="1700" dirty="0" smtClean="0">
                <a:solidFill>
                  <a:schemeClr val="bg2"/>
                </a:solidFill>
              </a:rPr>
              <a:t>artefacts </a:t>
            </a:r>
            <a:r>
              <a:rPr lang="en-GB" sz="1700" dirty="0" smtClean="0">
                <a:solidFill>
                  <a:schemeClr val="tx1"/>
                </a:solidFill>
              </a:rPr>
              <a:t>(to allow pull requests)</a:t>
            </a:r>
            <a:endParaRPr lang="en-GB" sz="1700" dirty="0">
              <a:solidFill>
                <a:schemeClr val="tx1"/>
              </a:solidFill>
            </a:endParaRPr>
          </a:p>
          <a:p>
            <a:pPr marL="1257300" lvl="2">
              <a:lnSpc>
                <a:spcPts val="3100"/>
              </a:lnSpc>
              <a:spcBef>
                <a:spcPts val="0"/>
              </a:spcBef>
              <a:buSzPts val="2400"/>
            </a:pPr>
            <a:r>
              <a:rPr lang="en-GB" sz="1500" dirty="0" smtClean="0">
                <a:solidFill>
                  <a:schemeClr val="tx1"/>
                </a:solidFill>
              </a:rPr>
              <a:t>schemas already uploaded, TGs being converted to </a:t>
            </a:r>
            <a:r>
              <a:rPr lang="en-GB" sz="1500" dirty="0" err="1" smtClean="0">
                <a:solidFill>
                  <a:schemeClr val="tx1"/>
                </a:solidFill>
              </a:rPr>
              <a:t>AsciiDoc</a:t>
            </a:r>
            <a:endParaRPr lang="en-GB" sz="150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ts val="3100"/>
              </a:lnSpc>
              <a:spcBef>
                <a:spcPts val="0"/>
              </a:spcBef>
              <a:buSzPts val="2400"/>
            </a:pPr>
            <a:r>
              <a:rPr lang="en-GB" sz="1700" dirty="0" smtClean="0">
                <a:solidFill>
                  <a:schemeClr val="tx1"/>
                </a:solidFill>
              </a:rPr>
              <a:t>description of the </a:t>
            </a:r>
            <a:r>
              <a:rPr lang="en-GB" sz="1700" dirty="0" smtClean="0">
                <a:solidFill>
                  <a:schemeClr val="bg2"/>
                </a:solidFill>
              </a:rPr>
              <a:t>governance process</a:t>
            </a:r>
          </a:p>
          <a:p>
            <a:pPr marL="800100" lvl="1" indent="-342900">
              <a:lnSpc>
                <a:spcPts val="3100"/>
              </a:lnSpc>
              <a:spcBef>
                <a:spcPts val="0"/>
              </a:spcBef>
              <a:buSzPts val="2400"/>
            </a:pPr>
            <a:r>
              <a:rPr lang="en-GB" sz="1700" dirty="0" smtClean="0">
                <a:solidFill>
                  <a:schemeClr val="bg2"/>
                </a:solidFill>
              </a:rPr>
              <a:t>release plan</a:t>
            </a:r>
          </a:p>
          <a:p>
            <a:pPr marL="800100" lvl="1" indent="-342900">
              <a:lnSpc>
                <a:spcPts val="3100"/>
              </a:lnSpc>
              <a:spcBef>
                <a:spcPts val="0"/>
              </a:spcBef>
              <a:buSzPts val="2400"/>
            </a:pPr>
            <a:r>
              <a:rPr lang="en-GB" sz="1700" dirty="0" smtClean="0">
                <a:solidFill>
                  <a:schemeClr val="bg2"/>
                </a:solidFill>
              </a:rPr>
              <a:t>template</a:t>
            </a:r>
            <a:r>
              <a:rPr lang="en-GB" sz="1700" dirty="0" smtClean="0">
                <a:solidFill>
                  <a:schemeClr val="tx1"/>
                </a:solidFill>
              </a:rPr>
              <a:t> for change proposals</a:t>
            </a:r>
          </a:p>
          <a:p>
            <a:pPr marL="800100" lvl="1" indent="-342900">
              <a:lnSpc>
                <a:spcPts val="3100"/>
              </a:lnSpc>
              <a:spcBef>
                <a:spcPts val="0"/>
              </a:spcBef>
              <a:buSzPts val="2400"/>
            </a:pPr>
            <a:r>
              <a:rPr lang="en-GB" sz="1700" dirty="0" smtClean="0">
                <a:solidFill>
                  <a:schemeClr val="tx1"/>
                </a:solidFill>
              </a:rPr>
              <a:t>issue </a:t>
            </a:r>
            <a:r>
              <a:rPr lang="en-GB" sz="1700" dirty="0" smtClean="0">
                <a:solidFill>
                  <a:schemeClr val="bg2"/>
                </a:solidFill>
              </a:rPr>
              <a:t>labels </a:t>
            </a:r>
          </a:p>
          <a:p>
            <a:pPr marL="800100" lvl="1" indent="-342900">
              <a:lnSpc>
                <a:spcPts val="3100"/>
              </a:lnSpc>
              <a:spcBef>
                <a:spcPts val="0"/>
              </a:spcBef>
              <a:buSzPts val="2400"/>
            </a:pPr>
            <a:endParaRPr lang="en-GB" sz="1700" dirty="0">
              <a:solidFill>
                <a:schemeClr val="bg2"/>
              </a:solidFill>
            </a:endParaRPr>
          </a:p>
          <a:p>
            <a:pPr marL="342900" indent="-342900">
              <a:lnSpc>
                <a:spcPts val="3100"/>
              </a:lnSpc>
            </a:pPr>
            <a:r>
              <a:rPr lang="en-GB" dirty="0" smtClean="0"/>
              <a:t>The new approach is already usable!</a:t>
            </a:r>
            <a:endParaRPr lang="en-GB" dirty="0"/>
          </a:p>
          <a:p>
            <a:pPr marL="800100" lvl="1" indent="-342900">
              <a:lnSpc>
                <a:spcPts val="3100"/>
              </a:lnSpc>
              <a:spcBef>
                <a:spcPts val="0"/>
              </a:spcBef>
              <a:buSzPts val="2400"/>
            </a:pPr>
            <a:endParaRPr lang="en-GB" sz="1700" dirty="0" smtClean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704" y="1364740"/>
            <a:ext cx="2828872" cy="694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703" y="2063165"/>
            <a:ext cx="2792323" cy="65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US" b="1"/>
              <a:t>Thank you!</a:t>
            </a:r>
            <a:endParaRPr b="1"/>
          </a:p>
        </p:txBody>
      </p:sp>
      <p:sp>
        <p:nvSpPr>
          <p:cNvPr id="323" name="Google Shape;323;p20"/>
          <p:cNvSpPr txBox="1">
            <a:spLocks noGrp="1"/>
          </p:cNvSpPr>
          <p:nvPr>
            <p:ph type="subTitle" idx="1"/>
          </p:nvPr>
        </p:nvSpPr>
        <p:spPr>
          <a:xfrm>
            <a:off x="1084385" y="5142229"/>
            <a:ext cx="7900127" cy="158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r>
              <a:rPr lang="en-US" sz="1050" b="1"/>
              <a:t>© European Union 2020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050"/>
              <a:buNone/>
            </a:pPr>
            <a:r>
              <a:rPr lang="en-US" sz="1050"/>
              <a:t>Unless otherwise noted the reuse of this presentation is authorised under the </a:t>
            </a:r>
            <a:r>
              <a:rPr lang="en-US" sz="1050" u="sng">
                <a:solidFill>
                  <a:schemeClr val="hlink"/>
                </a:solidFill>
                <a:hlinkClick r:id="rId3"/>
              </a:rPr>
              <a:t>CC BY 4.0 </a:t>
            </a:r>
            <a:r>
              <a:rPr lang="en-US" sz="1050"/>
              <a:t>license. For any use or reproduction of elements that are not owned by the EU, permission may need to be sought directly from the respective right holders.</a:t>
            </a:r>
            <a:endParaRPr/>
          </a:p>
        </p:txBody>
      </p:sp>
      <p:pic>
        <p:nvPicPr>
          <p:cNvPr id="324" name="Google Shape;32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03" y="541530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0"/>
          <p:cNvSpPr txBox="1"/>
          <p:nvPr/>
        </p:nvSpPr>
        <p:spPr>
          <a:xfrm>
            <a:off x="1988289" y="3959877"/>
            <a:ext cx="7474688" cy="94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marco.minghini@ec.europa.eu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2103" y="4134765"/>
            <a:ext cx="698038" cy="765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>
            <a:spLocks noGrp="1"/>
          </p:cNvSpPr>
          <p:nvPr>
            <p:ph type="body" idx="1"/>
          </p:nvPr>
        </p:nvSpPr>
        <p:spPr>
          <a:xfrm>
            <a:off x="1944076" y="1825624"/>
            <a:ext cx="9290539" cy="417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accent2"/>
                </a:solidFill>
              </a:rPr>
              <a:t>EU Science Hub: </a:t>
            </a:r>
            <a:r>
              <a:rPr lang="en-US"/>
              <a:t>ec.europa.eu/jrc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US"/>
              <a:t>@EU_ScienceHub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US"/>
              <a:t>EU Science Hub – Joint Research Centre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US"/>
              <a:t>EU Science, Research and Innovation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US"/>
              <a:t>Eu Science Hub</a:t>
            </a:r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/>
              <a:t>Keep in touch</a:t>
            </a:r>
            <a:endParaRPr/>
          </a:p>
        </p:txBody>
      </p:sp>
      <p:pic>
        <p:nvPicPr>
          <p:cNvPr id="334" name="Google Shape;33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506" y="1710237"/>
            <a:ext cx="827881" cy="90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1" descr="Twitter_Social_Icon_Rounded_Square_Colo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1417" y="2675006"/>
            <a:ext cx="624058" cy="62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1" descr="LI-In-Bu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514" y="4238027"/>
            <a:ext cx="746211" cy="63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1" descr="yt_icon_rgb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667" y="5035058"/>
            <a:ext cx="739172" cy="52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1" descr="f_logo_RGB-Blue_7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0894" y="3375703"/>
            <a:ext cx="7155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8;p12"/>
          <p:cNvSpPr txBox="1">
            <a:spLocks noGrp="1"/>
          </p:cNvSpPr>
          <p:nvPr>
            <p:ph type="body" idx="1"/>
          </p:nvPr>
        </p:nvSpPr>
        <p:spPr>
          <a:xfrm>
            <a:off x="515597" y="723680"/>
            <a:ext cx="8297477" cy="588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600"/>
              </a:spcBef>
            </a:pPr>
            <a:endParaRPr lang="en-GB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600"/>
              </a:spcBef>
              <a:buSzPts val="2400"/>
            </a:pPr>
            <a:r>
              <a:rPr lang="en-GB" sz="2400" dirty="0" smtClean="0">
                <a:solidFill>
                  <a:schemeClr val="tx1"/>
                </a:solidFill>
              </a:rPr>
              <a:t>INSPIRE components in the past:</a:t>
            </a:r>
          </a:p>
          <a:p>
            <a:pPr marL="1257300" lvl="2">
              <a:spcBef>
                <a:spcPts val="600"/>
              </a:spcBef>
              <a:buSzPts val="2400"/>
            </a:pPr>
            <a:r>
              <a:rPr lang="en-GB" sz="2200" dirty="0" smtClean="0">
                <a:solidFill>
                  <a:schemeClr val="tx1"/>
                </a:solidFill>
              </a:rPr>
              <a:t>c</a:t>
            </a:r>
            <a:r>
              <a:rPr lang="en-US" sz="2200" dirty="0" err="1" smtClean="0">
                <a:solidFill>
                  <a:schemeClr val="tx1"/>
                </a:solidFill>
              </a:rPr>
              <a:t>reated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in </a:t>
            </a:r>
            <a:r>
              <a:rPr lang="en-US" sz="2200" dirty="0">
                <a:solidFill>
                  <a:schemeClr val="bg2"/>
                </a:solidFill>
              </a:rPr>
              <a:t>different periods </a:t>
            </a:r>
            <a:r>
              <a:rPr lang="en-US" sz="2200" dirty="0">
                <a:solidFill>
                  <a:schemeClr val="tx1"/>
                </a:solidFill>
              </a:rPr>
              <a:t>with </a:t>
            </a:r>
            <a:r>
              <a:rPr lang="en-US" sz="2200" dirty="0">
                <a:solidFill>
                  <a:schemeClr val="bg2"/>
                </a:solidFill>
              </a:rPr>
              <a:t>different technologies</a:t>
            </a:r>
          </a:p>
          <a:p>
            <a:pPr marL="1257300" lvl="2">
              <a:spcBef>
                <a:spcPts val="600"/>
              </a:spcBef>
              <a:buSzPts val="2400"/>
            </a:pPr>
            <a:r>
              <a:rPr lang="en-US" sz="2200" dirty="0" smtClean="0">
                <a:solidFill>
                  <a:schemeClr val="bg2"/>
                </a:solidFill>
              </a:rPr>
              <a:t>rooted </a:t>
            </a:r>
            <a:r>
              <a:rPr lang="en-US" sz="2200" dirty="0">
                <a:solidFill>
                  <a:schemeClr val="bg2"/>
                </a:solidFill>
              </a:rPr>
              <a:t>into the infrastructure </a:t>
            </a:r>
            <a:r>
              <a:rPr lang="en-US" sz="2200" dirty="0">
                <a:solidFill>
                  <a:schemeClr val="tx1"/>
                </a:solidFill>
              </a:rPr>
              <a:t>of the JRC</a:t>
            </a:r>
          </a:p>
          <a:p>
            <a:pPr marL="1257300" lvl="2">
              <a:spcBef>
                <a:spcPts val="600"/>
              </a:spcBef>
              <a:buSzPts val="2400"/>
            </a:pPr>
            <a:r>
              <a:rPr lang="en-US" sz="2200" dirty="0" smtClean="0">
                <a:solidFill>
                  <a:schemeClr val="bg2"/>
                </a:solidFill>
              </a:rPr>
              <a:t>expensive</a:t>
            </a:r>
            <a:r>
              <a:rPr lang="en-US" sz="2200" dirty="0" smtClean="0">
                <a:solidFill>
                  <a:schemeClr val="tx1"/>
                </a:solidFill>
              </a:rPr>
              <a:t> and </a:t>
            </a:r>
            <a:r>
              <a:rPr lang="en-US" sz="2200" dirty="0">
                <a:solidFill>
                  <a:schemeClr val="tx1"/>
                </a:solidFill>
              </a:rPr>
              <a:t>difficult to </a:t>
            </a:r>
            <a:r>
              <a:rPr lang="en-US" sz="2200" dirty="0" smtClean="0">
                <a:solidFill>
                  <a:schemeClr val="tx1"/>
                </a:solidFill>
              </a:rPr>
              <a:t>maintain</a:t>
            </a:r>
          </a:p>
          <a:p>
            <a:pPr marL="914400" lvl="2" indent="0">
              <a:spcBef>
                <a:spcPts val="600"/>
              </a:spcBef>
              <a:buSzPts val="2400"/>
              <a:buNone/>
            </a:pPr>
            <a:endParaRPr lang="en-GB" sz="1400" dirty="0" smtClean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600"/>
              </a:spcBef>
              <a:buSzPts val="2400"/>
            </a:pPr>
            <a:r>
              <a:rPr lang="en-GB" sz="2400" dirty="0">
                <a:solidFill>
                  <a:schemeClr val="tx1"/>
                </a:solidFill>
              </a:rPr>
              <a:t>INSPIRE components in the </a:t>
            </a:r>
            <a:r>
              <a:rPr lang="en-GB" sz="2400" dirty="0" smtClean="0">
                <a:solidFill>
                  <a:schemeClr val="tx1"/>
                </a:solidFill>
              </a:rPr>
              <a:t>future</a:t>
            </a:r>
            <a:r>
              <a:rPr lang="en-GB" sz="2400" dirty="0" smtClean="0"/>
              <a:t>:</a:t>
            </a:r>
          </a:p>
          <a:p>
            <a:pPr marL="1257300" lvl="2">
              <a:spcBef>
                <a:spcPts val="600"/>
              </a:spcBef>
              <a:buSzPts val="2400"/>
            </a:pPr>
            <a:r>
              <a:rPr lang="en-US" sz="2200" dirty="0" smtClean="0">
                <a:solidFill>
                  <a:schemeClr val="tx1"/>
                </a:solidFill>
              </a:rPr>
              <a:t>rely on mature, </a:t>
            </a:r>
            <a:r>
              <a:rPr lang="en-US" sz="2200" dirty="0" smtClean="0">
                <a:solidFill>
                  <a:schemeClr val="bg2"/>
                </a:solidFill>
              </a:rPr>
              <a:t>open source</a:t>
            </a:r>
            <a:r>
              <a:rPr lang="en-US" sz="2200" dirty="0" smtClean="0">
                <a:solidFill>
                  <a:schemeClr val="tx1"/>
                </a:solidFill>
              </a:rPr>
              <a:t> and </a:t>
            </a:r>
            <a:r>
              <a:rPr lang="en-US" sz="2200" dirty="0" smtClean="0">
                <a:solidFill>
                  <a:schemeClr val="bg2"/>
                </a:solidFill>
              </a:rPr>
              <a:t>out-of-the-box technology</a:t>
            </a:r>
          </a:p>
          <a:p>
            <a:pPr marL="1257300" lvl="2">
              <a:spcBef>
                <a:spcPts val="600"/>
              </a:spcBef>
              <a:buSzPts val="2400"/>
            </a:pPr>
            <a:r>
              <a:rPr lang="en-US" sz="2200" dirty="0" smtClean="0">
                <a:solidFill>
                  <a:schemeClr val="tx1"/>
                </a:solidFill>
              </a:rPr>
              <a:t>focus </a:t>
            </a:r>
            <a:r>
              <a:rPr lang="en-US" sz="2200" dirty="0">
                <a:solidFill>
                  <a:schemeClr val="tx1"/>
                </a:solidFill>
              </a:rPr>
              <a:t>on the </a:t>
            </a:r>
            <a:r>
              <a:rPr lang="en-US" sz="2200" dirty="0">
                <a:solidFill>
                  <a:schemeClr val="bg2"/>
                </a:solidFill>
              </a:rPr>
              <a:t>INSPIRE-specificity</a:t>
            </a:r>
            <a:r>
              <a:rPr lang="en-US" sz="2200" dirty="0">
                <a:solidFill>
                  <a:schemeClr val="tx1"/>
                </a:solidFill>
              </a:rPr>
              <a:t> and not on mainstream tool </a:t>
            </a:r>
            <a:r>
              <a:rPr lang="en-US" sz="2200" dirty="0" smtClean="0">
                <a:solidFill>
                  <a:schemeClr val="tx1"/>
                </a:solidFill>
              </a:rPr>
              <a:t>development</a:t>
            </a:r>
            <a:endParaRPr lang="en-GB" sz="2200" dirty="0" smtClean="0">
              <a:solidFill>
                <a:schemeClr val="tx1"/>
              </a:solidFill>
            </a:endParaRPr>
          </a:p>
          <a:p>
            <a:pPr marL="1257300" lvl="2">
              <a:spcBef>
                <a:spcPts val="600"/>
              </a:spcBef>
              <a:buSzPts val="2400"/>
            </a:pPr>
            <a:r>
              <a:rPr lang="en-GB" sz="2200" dirty="0" smtClean="0">
                <a:solidFill>
                  <a:schemeClr val="tx1"/>
                </a:solidFill>
              </a:rPr>
              <a:t>b</a:t>
            </a:r>
            <a:r>
              <a:rPr lang="en-US" sz="2200" dirty="0" err="1" smtClean="0">
                <a:solidFill>
                  <a:schemeClr val="tx1"/>
                </a:solidFill>
              </a:rPr>
              <a:t>uild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bg2"/>
                </a:solidFill>
              </a:rPr>
              <a:t>strategic partnerships </a:t>
            </a:r>
            <a:r>
              <a:rPr lang="en-US" sz="2200" dirty="0">
                <a:solidFill>
                  <a:schemeClr val="tx1"/>
                </a:solidFill>
              </a:rPr>
              <a:t>with communities</a:t>
            </a:r>
          </a:p>
          <a:p>
            <a:pPr marL="1257300" lvl="2">
              <a:spcBef>
                <a:spcPts val="600"/>
              </a:spcBef>
              <a:buSzPts val="2400"/>
            </a:pPr>
            <a:r>
              <a:rPr lang="en-US" sz="2200" dirty="0" err="1" smtClean="0">
                <a:solidFill>
                  <a:schemeClr val="tx1"/>
                </a:solidFill>
              </a:rPr>
              <a:t>harmonise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the approaches for </a:t>
            </a:r>
            <a:r>
              <a:rPr lang="en-US" sz="2200" dirty="0">
                <a:solidFill>
                  <a:schemeClr val="bg2"/>
                </a:solidFill>
              </a:rPr>
              <a:t>helpdesk</a:t>
            </a:r>
          </a:p>
          <a:p>
            <a:pPr marL="1257300" lvl="2">
              <a:spcBef>
                <a:spcPts val="600"/>
              </a:spcBef>
              <a:buSzPts val="2400"/>
            </a:pPr>
            <a:r>
              <a:rPr lang="en-US" sz="2200" dirty="0" smtClean="0">
                <a:solidFill>
                  <a:schemeClr val="tx1"/>
                </a:solidFill>
              </a:rPr>
              <a:t>decouple </a:t>
            </a:r>
            <a:r>
              <a:rPr lang="en-US" sz="2200" dirty="0">
                <a:solidFill>
                  <a:schemeClr val="tx1"/>
                </a:solidFill>
              </a:rPr>
              <a:t>tools from infrastructure</a:t>
            </a:r>
          </a:p>
          <a:p>
            <a:pPr marL="1257300" lvl="2">
              <a:spcBef>
                <a:spcPts val="600"/>
              </a:spcBef>
              <a:buSzPts val="2400"/>
            </a:pPr>
            <a:r>
              <a:rPr lang="en-US" sz="2200" dirty="0" smtClean="0">
                <a:solidFill>
                  <a:schemeClr val="tx1"/>
                </a:solidFill>
              </a:rPr>
              <a:t>extensive </a:t>
            </a:r>
            <a:r>
              <a:rPr lang="en-US" sz="2200" dirty="0">
                <a:solidFill>
                  <a:schemeClr val="tx1"/>
                </a:solidFill>
              </a:rPr>
              <a:t>use of the </a:t>
            </a:r>
            <a:r>
              <a:rPr lang="en-US" sz="2200" dirty="0">
                <a:solidFill>
                  <a:schemeClr val="bg2"/>
                </a:solidFill>
              </a:rPr>
              <a:t>cloud</a:t>
            </a:r>
            <a:r>
              <a:rPr lang="en-US" sz="2200" dirty="0">
                <a:solidFill>
                  <a:schemeClr val="tx1"/>
                </a:solidFill>
              </a:rPr>
              <a:t> for sustaining the </a:t>
            </a:r>
            <a:r>
              <a:rPr lang="en-US" sz="2200" dirty="0" smtClean="0">
                <a:solidFill>
                  <a:schemeClr val="tx1"/>
                </a:solidFill>
              </a:rPr>
              <a:t>tools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Google Shape;259;p12"/>
          <p:cNvSpPr txBox="1">
            <a:spLocks noGrp="1"/>
          </p:cNvSpPr>
          <p:nvPr>
            <p:ph type="title"/>
          </p:nvPr>
        </p:nvSpPr>
        <p:spPr>
          <a:xfrm>
            <a:off x="970722" y="356562"/>
            <a:ext cx="10968729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>
              <a:buSzPts val="4000"/>
            </a:pPr>
            <a:r>
              <a:rPr lang="en-US" sz="4000" b="1" dirty="0" smtClean="0"/>
              <a:t>Sustainability of INSPIRE components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476" y="1371600"/>
            <a:ext cx="3130918" cy="4419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4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8;p12"/>
          <p:cNvSpPr txBox="1">
            <a:spLocks noGrp="1"/>
          </p:cNvSpPr>
          <p:nvPr>
            <p:ph type="body" idx="1"/>
          </p:nvPr>
        </p:nvSpPr>
        <p:spPr>
          <a:xfrm>
            <a:off x="515597" y="723680"/>
            <a:ext cx="11267100" cy="588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600"/>
              </a:spcBef>
            </a:pPr>
            <a:endParaRPr lang="en-GB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600"/>
              </a:spcBef>
              <a:buSzPts val="2400"/>
            </a:pPr>
            <a:r>
              <a:rPr lang="en-GB" sz="2400" dirty="0">
                <a:solidFill>
                  <a:schemeClr val="tx1"/>
                </a:solidFill>
              </a:rPr>
              <a:t>Release of a prototype of the </a:t>
            </a:r>
            <a:r>
              <a:rPr lang="en-GB" sz="2400" dirty="0">
                <a:solidFill>
                  <a:schemeClr val="bg2"/>
                </a:solidFill>
              </a:rPr>
              <a:t>Geoportal backend </a:t>
            </a:r>
            <a:r>
              <a:rPr lang="en-GB" sz="2400" dirty="0">
                <a:solidFill>
                  <a:schemeClr val="tx1"/>
                </a:solidFill>
              </a:rPr>
              <a:t>based on </a:t>
            </a:r>
            <a:r>
              <a:rPr lang="en-GB" sz="2400" dirty="0" smtClean="0">
                <a:solidFill>
                  <a:schemeClr val="bg2"/>
                </a:solidFill>
              </a:rPr>
              <a:t>GeoNetwork</a:t>
            </a:r>
            <a:r>
              <a:rPr lang="en-GB" sz="2400" dirty="0" smtClean="0">
                <a:solidFill>
                  <a:schemeClr val="tx1"/>
                </a:solidFill>
              </a:rPr>
              <a:t>:</a:t>
            </a:r>
          </a:p>
          <a:p>
            <a:pPr marL="1257300" lvl="2">
              <a:spcBef>
                <a:spcPts val="600"/>
              </a:spcBef>
              <a:buSzPts val="2400"/>
            </a:pPr>
            <a:r>
              <a:rPr lang="en-GB" sz="2200" dirty="0" smtClean="0">
                <a:solidFill>
                  <a:schemeClr val="tx1"/>
                </a:solidFill>
              </a:rPr>
              <a:t>reference catalogue application, open source, official </a:t>
            </a:r>
            <a:r>
              <a:rPr lang="en-GB" sz="2200" dirty="0" err="1" smtClean="0">
                <a:solidFill>
                  <a:schemeClr val="tx1"/>
                </a:solidFill>
              </a:rPr>
              <a:t>OSGeo</a:t>
            </a:r>
            <a:r>
              <a:rPr lang="en-GB" sz="2200" dirty="0" smtClean="0">
                <a:solidFill>
                  <a:schemeClr val="tx1"/>
                </a:solidFill>
              </a:rPr>
              <a:t> project</a:t>
            </a:r>
          </a:p>
          <a:p>
            <a:pPr marL="800100" lvl="1" indent="-342900">
              <a:spcBef>
                <a:spcPts val="600"/>
              </a:spcBef>
              <a:buSzPts val="2400"/>
            </a:pPr>
            <a:r>
              <a:rPr lang="en-GB" sz="2400" dirty="0" smtClean="0"/>
              <a:t>Main features:</a:t>
            </a:r>
          </a:p>
          <a:p>
            <a:pPr marL="1257300" lvl="2">
              <a:spcBef>
                <a:spcPts val="600"/>
              </a:spcBef>
              <a:buSzPts val="2400"/>
            </a:pPr>
            <a:r>
              <a:rPr lang="en-GB" sz="2200" dirty="0" smtClean="0">
                <a:solidFill>
                  <a:schemeClr val="bg2"/>
                </a:solidFill>
              </a:rPr>
              <a:t>micro-service approach </a:t>
            </a:r>
            <a:r>
              <a:rPr lang="en-GB" sz="2200" dirty="0" smtClean="0">
                <a:solidFill>
                  <a:schemeClr val="tx1"/>
                </a:solidFill>
              </a:rPr>
              <a:t>for harvesting</a:t>
            </a:r>
          </a:p>
          <a:p>
            <a:pPr marL="1257300" lvl="2">
              <a:spcBef>
                <a:spcPts val="600"/>
              </a:spcBef>
              <a:buSzPts val="2400"/>
            </a:pPr>
            <a:r>
              <a:rPr lang="en-GB" sz="2200" dirty="0" smtClean="0">
                <a:solidFill>
                  <a:schemeClr val="tx1"/>
                </a:solidFill>
              </a:rPr>
              <a:t>harvesting </a:t>
            </a:r>
            <a:r>
              <a:rPr lang="en-GB" sz="2200" dirty="0">
                <a:solidFill>
                  <a:schemeClr val="tx1"/>
                </a:solidFill>
              </a:rPr>
              <a:t>dashboard (aka </a:t>
            </a:r>
            <a:r>
              <a:rPr lang="en-GB" sz="2200" dirty="0">
                <a:solidFill>
                  <a:schemeClr val="bg2"/>
                </a:solidFill>
              </a:rPr>
              <a:t>harvest console</a:t>
            </a:r>
            <a:r>
              <a:rPr lang="en-GB" sz="2200" dirty="0">
                <a:solidFill>
                  <a:schemeClr val="tx1"/>
                </a:solidFill>
              </a:rPr>
              <a:t>) protected through EU </a:t>
            </a:r>
            <a:r>
              <a:rPr lang="en-GB" sz="2200" dirty="0" smtClean="0">
                <a:solidFill>
                  <a:schemeClr val="tx1"/>
                </a:solidFill>
              </a:rPr>
              <a:t>Login</a:t>
            </a:r>
          </a:p>
          <a:p>
            <a:pPr marL="1257300" lvl="2">
              <a:spcBef>
                <a:spcPts val="600"/>
              </a:spcBef>
              <a:buSzPts val="2400"/>
            </a:pPr>
            <a:r>
              <a:rPr lang="en-US" sz="2200" dirty="0" smtClean="0">
                <a:solidFill>
                  <a:schemeClr val="bg2"/>
                </a:solidFill>
              </a:rPr>
              <a:t>harvester </a:t>
            </a:r>
            <a:r>
              <a:rPr lang="en-US" sz="2200" dirty="0">
                <a:solidFill>
                  <a:schemeClr val="bg2"/>
                </a:solidFill>
              </a:rPr>
              <a:t>core</a:t>
            </a:r>
            <a:r>
              <a:rPr lang="en-US" sz="2200" dirty="0">
                <a:solidFill>
                  <a:schemeClr val="tx1"/>
                </a:solidFill>
              </a:rPr>
              <a:t>, with custom configurable options and capabilities</a:t>
            </a:r>
            <a:r>
              <a:rPr lang="en-US" sz="2200" dirty="0" smtClean="0">
                <a:solidFill>
                  <a:schemeClr val="tx1"/>
                </a:solidFill>
              </a:rPr>
              <a:t>:</a:t>
            </a:r>
          </a:p>
          <a:p>
            <a:pPr marL="1714500" lvl="3">
              <a:spcBef>
                <a:spcPts val="600"/>
              </a:spcBef>
              <a:buSzPts val="2400"/>
            </a:pPr>
            <a:r>
              <a:rPr lang="en-US" sz="2000" dirty="0" smtClean="0">
                <a:solidFill>
                  <a:schemeClr val="bg2"/>
                </a:solidFill>
              </a:rPr>
              <a:t>complete </a:t>
            </a:r>
            <a:r>
              <a:rPr lang="en-US" sz="2000" dirty="0">
                <a:solidFill>
                  <a:schemeClr val="bg2"/>
                </a:solidFill>
              </a:rPr>
              <a:t>coverage</a:t>
            </a:r>
            <a:r>
              <a:rPr lang="en-US" sz="2000" dirty="0">
                <a:solidFill>
                  <a:schemeClr val="tx1"/>
                </a:solidFill>
              </a:rPr>
              <a:t> over the harvest of 35 endpoints currently available in the INSPIRE Geoportal, comprising the </a:t>
            </a:r>
            <a:r>
              <a:rPr lang="en-GB" sz="2000" dirty="0">
                <a:solidFill>
                  <a:schemeClr val="bg2"/>
                </a:solidFill>
              </a:rPr>
              <a:t>incremental harvesting </a:t>
            </a:r>
            <a:r>
              <a:rPr lang="en-GB" sz="2000" dirty="0" smtClean="0">
                <a:solidFill>
                  <a:schemeClr val="bg2"/>
                </a:solidFill>
              </a:rPr>
              <a:t>feature</a:t>
            </a:r>
          </a:p>
          <a:p>
            <a:pPr marL="1714500" lvl="3">
              <a:spcBef>
                <a:spcPts val="600"/>
              </a:spcBef>
              <a:buSzPts val="2400"/>
            </a:pPr>
            <a:r>
              <a:rPr lang="en-GB" sz="2000" dirty="0" smtClean="0">
                <a:solidFill>
                  <a:schemeClr val="bg2"/>
                </a:solidFill>
              </a:rPr>
              <a:t>data-service </a:t>
            </a:r>
            <a:r>
              <a:rPr lang="en-GB" sz="2000" dirty="0">
                <a:solidFill>
                  <a:schemeClr val="bg2"/>
                </a:solidFill>
              </a:rPr>
              <a:t>linkage assessment</a:t>
            </a:r>
            <a:r>
              <a:rPr lang="en-GB" sz="2000" dirty="0"/>
              <a:t>, covering the current approach as well as the new simplified approach (WIP</a:t>
            </a:r>
            <a:r>
              <a:rPr lang="en-GB" sz="2000" dirty="0" smtClean="0"/>
              <a:t>)</a:t>
            </a:r>
          </a:p>
          <a:p>
            <a:pPr marL="1714500" lvl="3">
              <a:spcBef>
                <a:spcPts val="600"/>
              </a:spcBef>
              <a:buSzPts val="2400"/>
            </a:pPr>
            <a:r>
              <a:rPr lang="en-GB" sz="2000" dirty="0" smtClean="0">
                <a:solidFill>
                  <a:schemeClr val="bg2"/>
                </a:solidFill>
              </a:rPr>
              <a:t>automated </a:t>
            </a:r>
            <a:r>
              <a:rPr lang="en-GB" sz="2000" dirty="0">
                <a:solidFill>
                  <a:schemeClr val="bg2"/>
                </a:solidFill>
              </a:rPr>
              <a:t>translation</a:t>
            </a:r>
            <a:r>
              <a:rPr lang="en-GB" sz="2000" dirty="0">
                <a:solidFill>
                  <a:srgbClr val="4D4D4D"/>
                </a:solidFill>
              </a:rPr>
              <a:t> of metadata fields through EC </a:t>
            </a:r>
            <a:r>
              <a:rPr lang="en-GB" sz="2000" dirty="0" err="1">
                <a:solidFill>
                  <a:srgbClr val="4D4D4D"/>
                </a:solidFill>
              </a:rPr>
              <a:t>DGTranslation</a:t>
            </a:r>
            <a:r>
              <a:rPr lang="en-GB" sz="2000" dirty="0">
                <a:solidFill>
                  <a:srgbClr val="4D4D4D"/>
                </a:solidFill>
              </a:rPr>
              <a:t> </a:t>
            </a:r>
            <a:r>
              <a:rPr lang="en-GB" sz="2000" dirty="0" smtClean="0">
                <a:solidFill>
                  <a:srgbClr val="4D4D4D"/>
                </a:solidFill>
              </a:rPr>
              <a:t>services</a:t>
            </a:r>
          </a:p>
          <a:p>
            <a:pPr marL="1714500" lvl="3">
              <a:spcBef>
                <a:spcPts val="600"/>
              </a:spcBef>
              <a:buSzPts val="2400"/>
            </a:pPr>
            <a:r>
              <a:rPr lang="en-GB" sz="2000" dirty="0">
                <a:solidFill>
                  <a:srgbClr val="4D4D4D"/>
                </a:solidFill>
              </a:rPr>
              <a:t>full </a:t>
            </a:r>
            <a:r>
              <a:rPr lang="en-GB" sz="2000" dirty="0" smtClean="0">
                <a:solidFill>
                  <a:srgbClr val="4D4D4D"/>
                </a:solidFill>
              </a:rPr>
              <a:t>support for </a:t>
            </a:r>
            <a:r>
              <a:rPr lang="en-GB" sz="2000" dirty="0" smtClean="0">
                <a:solidFill>
                  <a:schemeClr val="bg2"/>
                </a:solidFill>
              </a:rPr>
              <a:t>OGC Filter</a:t>
            </a:r>
          </a:p>
        </p:txBody>
      </p:sp>
      <p:sp>
        <p:nvSpPr>
          <p:cNvPr id="8" name="Google Shape;259;p12"/>
          <p:cNvSpPr txBox="1">
            <a:spLocks noGrp="1"/>
          </p:cNvSpPr>
          <p:nvPr>
            <p:ph type="title"/>
          </p:nvPr>
        </p:nvSpPr>
        <p:spPr>
          <a:xfrm>
            <a:off x="970722" y="356562"/>
            <a:ext cx="10968729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>
              <a:buSzPts val="4000"/>
            </a:pPr>
            <a:r>
              <a:rPr lang="en-US" sz="4000" b="1" dirty="0" smtClean="0"/>
              <a:t>INSPIRE Geoportal – New backend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733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AB502B1-F9C0-4AFC-83EE-D3B902727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924" y="1059271"/>
            <a:ext cx="4842513" cy="4660958"/>
          </a:xfrm>
        </p:spPr>
        <p:txBody>
          <a:bodyPr/>
          <a:lstStyle/>
          <a:p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Will introduce 2 new features: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2"/>
                </a:solidFill>
              </a:rPr>
              <a:t>n</a:t>
            </a:r>
            <a:r>
              <a:rPr lang="en-US" dirty="0" smtClean="0">
                <a:solidFill>
                  <a:schemeClr val="bg2"/>
                </a:solidFill>
              </a:rPr>
              <a:t>ew </a:t>
            </a:r>
            <a:r>
              <a:rPr lang="en-US" dirty="0">
                <a:solidFill>
                  <a:schemeClr val="bg2"/>
                </a:solidFill>
              </a:rPr>
              <a:t>UI </a:t>
            </a:r>
            <a:r>
              <a:rPr lang="en-US" dirty="0" smtClean="0"/>
              <a:t>aligned with the visual identity of the European Commission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new filters </a:t>
            </a:r>
            <a:r>
              <a:rPr lang="en-US" dirty="0" smtClean="0"/>
              <a:t>based on the (provisional) list of high-value datasets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Release expected to take place after the publication of the </a:t>
            </a:r>
            <a:r>
              <a:rPr lang="en-US" dirty="0" smtClean="0">
                <a:solidFill>
                  <a:schemeClr val="bg2"/>
                </a:solidFill>
              </a:rPr>
              <a:t>Implementing Act on high-value datasets </a:t>
            </a:r>
            <a:r>
              <a:rPr lang="en-US" dirty="0" smtClean="0"/>
              <a:t>(autumn 2021)</a:t>
            </a:r>
          </a:p>
        </p:txBody>
      </p:sp>
      <p:sp>
        <p:nvSpPr>
          <p:cNvPr id="4" name="Google Shape;259;p12">
            <a:extLst>
              <a:ext uri="{FF2B5EF4-FFF2-40B4-BE49-F238E27FC236}">
                <a16:creationId xmlns:a16="http://schemas.microsoft.com/office/drawing/2014/main" id="{924F6FFD-BE45-4FB6-A2AB-97FEF6FF3093}"/>
              </a:ext>
            </a:extLst>
          </p:cNvPr>
          <p:cNvSpPr txBox="1">
            <a:spLocks/>
          </p:cNvSpPr>
          <p:nvPr/>
        </p:nvSpPr>
        <p:spPr>
          <a:xfrm>
            <a:off x="970722" y="356562"/>
            <a:ext cx="10968729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000"/>
            </a:pPr>
            <a:r>
              <a:rPr lang="en-US" sz="4000" b="1" dirty="0"/>
              <a:t>INSPIRE Geoportal – New </a:t>
            </a:r>
            <a:r>
              <a:rPr lang="en-US" sz="4000" b="1" dirty="0" smtClean="0"/>
              <a:t>frontend 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671" y="1635638"/>
            <a:ext cx="5818920" cy="3778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3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9;p5"/>
          <p:cNvSpPr txBox="1"/>
          <p:nvPr/>
        </p:nvSpPr>
        <p:spPr>
          <a:xfrm>
            <a:off x="962525" y="6403068"/>
            <a:ext cx="883769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https://github.com/orgs/etf-validator/projects/2</a:t>
            </a:r>
          </a:p>
        </p:txBody>
      </p:sp>
      <p:sp>
        <p:nvSpPr>
          <p:cNvPr id="10" name="Google Shape;162;g7847172b5a_0_1"/>
          <p:cNvSpPr txBox="1">
            <a:spLocks noGrp="1"/>
          </p:cNvSpPr>
          <p:nvPr>
            <p:ph type="title"/>
          </p:nvPr>
        </p:nvSpPr>
        <p:spPr>
          <a:xfrm>
            <a:off x="970722" y="356562"/>
            <a:ext cx="10720166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>
              <a:buSzPts val="4000"/>
            </a:pPr>
            <a:r>
              <a:rPr lang="en-US" sz="4000" b="1" dirty="0" smtClean="0"/>
              <a:t>Upcoming </a:t>
            </a:r>
            <a:r>
              <a:rPr lang="en-US" sz="4000" b="1" dirty="0"/>
              <a:t>release of the </a:t>
            </a:r>
            <a:r>
              <a:rPr lang="en-US" sz="4000" b="1" dirty="0" smtClean="0"/>
              <a:t>ETF framework</a:t>
            </a:r>
            <a:endParaRPr lang="en-US" sz="4000" b="1" dirty="0"/>
          </a:p>
        </p:txBody>
      </p:sp>
      <p:sp>
        <p:nvSpPr>
          <p:cNvPr id="8" name="Google Shape;258;p12"/>
          <p:cNvSpPr txBox="1">
            <a:spLocks noGrp="1"/>
          </p:cNvSpPr>
          <p:nvPr>
            <p:ph type="body" idx="1"/>
          </p:nvPr>
        </p:nvSpPr>
        <p:spPr>
          <a:xfrm>
            <a:off x="967153" y="1338613"/>
            <a:ext cx="10885213" cy="137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dirty="0" smtClean="0"/>
              <a:t>v.2.1 to be released soon, will fix some INSPIRE-specific issues:</a:t>
            </a:r>
          </a:p>
          <a:p>
            <a:pPr marL="800100" lvl="1" indent="-342900">
              <a:lnSpc>
                <a:spcPts val="3100"/>
              </a:lnSpc>
              <a:spcBef>
                <a:spcPts val="0"/>
              </a:spcBef>
              <a:buSzPts val="2400"/>
            </a:pPr>
            <a:r>
              <a:rPr lang="en-GB" dirty="0" smtClean="0">
                <a:solidFill>
                  <a:schemeClr val="tx1"/>
                </a:solidFill>
              </a:rPr>
              <a:t>GML polygon orientation (caused by a </a:t>
            </a:r>
            <a:r>
              <a:rPr lang="en-GB" dirty="0" err="1" smtClean="0">
                <a:solidFill>
                  <a:schemeClr val="tx1"/>
                </a:solidFill>
              </a:rPr>
              <a:t>deegree</a:t>
            </a:r>
            <a:r>
              <a:rPr lang="en-GB" dirty="0" smtClean="0">
                <a:solidFill>
                  <a:schemeClr val="tx1"/>
                </a:solidFill>
              </a:rPr>
              <a:t> issue) [</a:t>
            </a:r>
            <a:r>
              <a:rPr lang="en-GB" sz="1800" dirty="0" smtClean="0">
                <a:solidFill>
                  <a:schemeClr val="tx1"/>
                </a:solidFill>
                <a:hlinkClick r:id="rId3"/>
              </a:rPr>
              <a:t>#60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dirty="0" smtClean="0">
                <a:solidFill>
                  <a:schemeClr val="tx1"/>
                </a:solidFill>
                <a:hlinkClick r:id="rId4"/>
              </a:rPr>
              <a:t>#137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dirty="0" smtClean="0">
                <a:solidFill>
                  <a:schemeClr val="tx1"/>
                </a:solidFill>
                <a:hlinkClick r:id="rId5"/>
              </a:rPr>
              <a:t>#147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dirty="0" smtClean="0">
                <a:solidFill>
                  <a:schemeClr val="tx1"/>
                </a:solidFill>
                <a:hlinkClick r:id="rId6"/>
              </a:rPr>
              <a:t>#886</a:t>
            </a:r>
            <a:r>
              <a:rPr lang="en-GB" dirty="0" smtClean="0">
                <a:solidFill>
                  <a:schemeClr val="tx1"/>
                </a:solidFill>
              </a:rPr>
              <a:t>]</a:t>
            </a:r>
          </a:p>
          <a:p>
            <a:pPr marL="800100" lvl="1" indent="-342900">
              <a:lnSpc>
                <a:spcPts val="3100"/>
              </a:lnSpc>
              <a:spcBef>
                <a:spcPts val="0"/>
              </a:spcBef>
              <a:buSzPts val="2400"/>
            </a:pPr>
            <a:r>
              <a:rPr lang="en-GB" dirty="0" smtClean="0">
                <a:solidFill>
                  <a:schemeClr val="tx1"/>
                </a:solidFill>
              </a:rPr>
              <a:t>invalid geometries (CRS issues) [</a:t>
            </a:r>
            <a:r>
              <a:rPr lang="en-GB" sz="1800" dirty="0" smtClean="0">
                <a:solidFill>
                  <a:schemeClr val="tx1"/>
                </a:solidFill>
                <a:hlinkClick r:id="rId7"/>
              </a:rPr>
              <a:t>#203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dirty="0" smtClean="0">
                <a:solidFill>
                  <a:schemeClr val="tx1"/>
                </a:solidFill>
                <a:hlinkClick r:id="rId8"/>
              </a:rPr>
              <a:t>#214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dirty="0" smtClean="0">
                <a:solidFill>
                  <a:schemeClr val="tx1"/>
                </a:solidFill>
                <a:hlinkClick r:id="rId9"/>
              </a:rPr>
              <a:t>#267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dirty="0" smtClean="0">
                <a:solidFill>
                  <a:schemeClr val="tx1"/>
                </a:solidFill>
                <a:hlinkClick r:id="rId10"/>
              </a:rPr>
              <a:t>#301</a:t>
            </a:r>
            <a:r>
              <a:rPr lang="en-GB" dirty="0" smtClean="0">
                <a:solidFill>
                  <a:schemeClr val="tx1"/>
                </a:solidFill>
              </a:rPr>
              <a:t>]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4392" y="2609847"/>
            <a:ext cx="9283217" cy="360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06"/>
          <a:stretch/>
        </p:blipFill>
        <p:spPr>
          <a:xfrm>
            <a:off x="888269" y="1391830"/>
            <a:ext cx="10711547" cy="4730197"/>
          </a:xfrm>
          <a:prstGeom prst="rect">
            <a:avLst/>
          </a:prstGeom>
        </p:spPr>
      </p:pic>
      <p:sp>
        <p:nvSpPr>
          <p:cNvPr id="259" name="Google Shape;259;p12"/>
          <p:cNvSpPr txBox="1">
            <a:spLocks noGrp="1"/>
          </p:cNvSpPr>
          <p:nvPr>
            <p:ph type="title"/>
          </p:nvPr>
        </p:nvSpPr>
        <p:spPr>
          <a:xfrm>
            <a:off x="970722" y="356562"/>
            <a:ext cx="10655221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lvl="0">
              <a:buSzPts val="4000"/>
            </a:pPr>
            <a:r>
              <a:rPr lang="en-US" sz="4000" b="1" dirty="0"/>
              <a:t>INSPIRE Reference Validator </a:t>
            </a:r>
            <a:r>
              <a:rPr lang="en-US" sz="4000" b="1" dirty="0" smtClean="0"/>
              <a:t>– Releases</a:t>
            </a:r>
            <a:endParaRPr sz="4000" b="1" dirty="0"/>
          </a:p>
        </p:txBody>
      </p:sp>
      <p:sp>
        <p:nvSpPr>
          <p:cNvPr id="7" name="Google Shape;179;p5"/>
          <p:cNvSpPr txBox="1"/>
          <p:nvPr/>
        </p:nvSpPr>
        <p:spPr>
          <a:xfrm>
            <a:off x="1004762" y="6357803"/>
            <a:ext cx="10200456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7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https://github.com/INSPIRE-MIF/helpdesk-validator/tree/master/release%20strategy</a:t>
            </a:r>
          </a:p>
        </p:txBody>
      </p:sp>
      <p:sp>
        <p:nvSpPr>
          <p:cNvPr id="11" name="Google Shape;165;g7847172b5a_0_1"/>
          <p:cNvSpPr/>
          <p:nvPr/>
        </p:nvSpPr>
        <p:spPr>
          <a:xfrm>
            <a:off x="1004763" y="4123682"/>
            <a:ext cx="5883718" cy="317694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66;g7847172b5a_0_1"/>
          <p:cNvSpPr txBox="1"/>
          <p:nvPr/>
        </p:nvSpPr>
        <p:spPr>
          <a:xfrm>
            <a:off x="6888481" y="3830106"/>
            <a:ext cx="1572974" cy="29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latest release</a:t>
            </a:r>
            <a:endParaRPr sz="16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67;g7847172b5a_0_1"/>
          <p:cNvSpPr/>
          <p:nvPr/>
        </p:nvSpPr>
        <p:spPr>
          <a:xfrm>
            <a:off x="1004762" y="4484320"/>
            <a:ext cx="9959329" cy="50569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0;g7847172b5a_0_1"/>
          <p:cNvSpPr txBox="1"/>
          <p:nvPr/>
        </p:nvSpPr>
        <p:spPr>
          <a:xfrm>
            <a:off x="7784842" y="4123682"/>
            <a:ext cx="4627583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</a:rPr>
              <a:t>u</a:t>
            </a:r>
            <a:r>
              <a:rPr lang="en-US" sz="1600" b="1" dirty="0" smtClean="0">
                <a:solidFill>
                  <a:srgbClr val="FF0000"/>
                </a:solidFill>
              </a:rPr>
              <a:t>sed for Monitoring and Reporting 2021</a:t>
            </a:r>
            <a:endParaRPr sz="16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87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>
            <a:spLocks noGrp="1"/>
          </p:cNvSpPr>
          <p:nvPr>
            <p:ph type="title"/>
          </p:nvPr>
        </p:nvSpPr>
        <p:spPr>
          <a:xfrm>
            <a:off x="988134" y="347853"/>
            <a:ext cx="1133449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lvl="0">
              <a:buSzPts val="4000"/>
            </a:pPr>
            <a:r>
              <a:rPr lang="en-US" sz="4000" b="1" dirty="0"/>
              <a:t>INSPIRE </a:t>
            </a:r>
            <a:r>
              <a:rPr lang="en-US" sz="4000" b="1" dirty="0" smtClean="0"/>
              <a:t>Reference Validator – Latest release</a:t>
            </a:r>
            <a:endParaRPr sz="4000" b="1" dirty="0"/>
          </a:p>
        </p:txBody>
      </p:sp>
      <p:sp>
        <p:nvSpPr>
          <p:cNvPr id="4" name="Google Shape;179;p5"/>
          <p:cNvSpPr txBox="1"/>
          <p:nvPr/>
        </p:nvSpPr>
        <p:spPr>
          <a:xfrm>
            <a:off x="1004762" y="6357803"/>
            <a:ext cx="10200456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7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https://github.com/INSPIRE-MIF/helpdesk-validator/releases/tag/v2021.2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41" y="1323496"/>
            <a:ext cx="7832434" cy="49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60473" y="5524004"/>
            <a:ext cx="2420983" cy="1262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927" y="1246909"/>
            <a:ext cx="4521016" cy="5562870"/>
          </a:xfrm>
          <a:prstGeom prst="rect">
            <a:avLst/>
          </a:prstGeom>
        </p:spPr>
      </p:pic>
      <p:sp>
        <p:nvSpPr>
          <p:cNvPr id="259" name="Google Shape;259;p12"/>
          <p:cNvSpPr txBox="1">
            <a:spLocks noGrp="1"/>
          </p:cNvSpPr>
          <p:nvPr>
            <p:ph type="title"/>
          </p:nvPr>
        </p:nvSpPr>
        <p:spPr>
          <a:xfrm>
            <a:off x="970722" y="356562"/>
            <a:ext cx="10655221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>
              <a:buSzPts val="4000"/>
            </a:pPr>
            <a:r>
              <a:rPr lang="en-US" sz="4000" b="1" dirty="0"/>
              <a:t>INSPIRE Reference Validator – </a:t>
            </a:r>
            <a:r>
              <a:rPr lang="en-US" sz="4000" b="1" dirty="0" smtClean="0"/>
              <a:t>New UI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Google Shape;258;p12"/>
          <p:cNvSpPr txBox="1">
            <a:spLocks noGrp="1"/>
          </p:cNvSpPr>
          <p:nvPr>
            <p:ph type="body" idx="1"/>
          </p:nvPr>
        </p:nvSpPr>
        <p:spPr>
          <a:xfrm>
            <a:off x="967153" y="1338612"/>
            <a:ext cx="5882261" cy="418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ts val="3100"/>
              </a:lnSpc>
            </a:pPr>
            <a:r>
              <a:rPr lang="en-GB" dirty="0">
                <a:solidFill>
                  <a:schemeClr val="tx1"/>
                </a:solidFill>
              </a:rPr>
              <a:t>Available </a:t>
            </a:r>
            <a:r>
              <a:rPr lang="en-GB" dirty="0" smtClean="0">
                <a:solidFill>
                  <a:schemeClr val="tx1"/>
                </a:solidFill>
              </a:rPr>
              <a:t>for the first time in the production instance with release v.2021.2:</a:t>
            </a:r>
            <a:endParaRPr lang="en-GB" dirty="0">
              <a:solidFill>
                <a:schemeClr val="tx1"/>
              </a:solidFill>
            </a:endParaRPr>
          </a:p>
          <a:p>
            <a:pPr marL="800100" lvl="1" indent="-342900">
              <a:lnSpc>
                <a:spcPts val="2700"/>
              </a:lnSpc>
              <a:spcBef>
                <a:spcPts val="400"/>
              </a:spcBef>
              <a:buSzPts val="2400"/>
            </a:pPr>
            <a:r>
              <a:rPr lang="en-GB" dirty="0" smtClean="0">
                <a:solidFill>
                  <a:schemeClr val="tx1"/>
                </a:solidFill>
              </a:rPr>
              <a:t>aligned with the visual identity of the European Commission</a:t>
            </a:r>
          </a:p>
          <a:p>
            <a:pPr marL="800100" lvl="1" indent="-342900">
              <a:lnSpc>
                <a:spcPts val="2700"/>
              </a:lnSpc>
              <a:spcBef>
                <a:spcPts val="400"/>
              </a:spcBef>
              <a:buSzPts val="2400"/>
            </a:pPr>
            <a:r>
              <a:rPr lang="en-GB" dirty="0" smtClean="0">
                <a:solidFill>
                  <a:schemeClr val="bg2"/>
                </a:solidFill>
              </a:rPr>
              <a:t>simplified workflow </a:t>
            </a:r>
            <a:r>
              <a:rPr lang="en-GB" dirty="0" smtClean="0">
                <a:solidFill>
                  <a:schemeClr val="tx1"/>
                </a:solidFill>
              </a:rPr>
              <a:t>for starting tests</a:t>
            </a:r>
          </a:p>
          <a:p>
            <a:pPr marL="800100" lvl="1" indent="-342900">
              <a:lnSpc>
                <a:spcPts val="2700"/>
              </a:lnSpc>
              <a:spcBef>
                <a:spcPts val="400"/>
              </a:spcBef>
              <a:buSzPts val="2400"/>
            </a:pPr>
            <a:r>
              <a:rPr lang="en-GB" dirty="0">
                <a:solidFill>
                  <a:schemeClr val="bg2"/>
                </a:solidFill>
              </a:rPr>
              <a:t>captcha</a:t>
            </a:r>
            <a:r>
              <a:rPr lang="en-GB" dirty="0">
                <a:solidFill>
                  <a:schemeClr val="tx1"/>
                </a:solidFill>
              </a:rPr>
              <a:t> to prevent machine </a:t>
            </a:r>
            <a:r>
              <a:rPr lang="en-GB" dirty="0" smtClean="0">
                <a:solidFill>
                  <a:schemeClr val="tx1"/>
                </a:solidFill>
              </a:rPr>
              <a:t>interaction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Google Shape;179;p5"/>
          <p:cNvSpPr txBox="1"/>
          <p:nvPr/>
        </p:nvSpPr>
        <p:spPr>
          <a:xfrm>
            <a:off x="1004762" y="6357803"/>
            <a:ext cx="10200456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7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https://inspire.ec.europa.eu/validator</a:t>
            </a:r>
          </a:p>
        </p:txBody>
      </p:sp>
    </p:spTree>
    <p:extLst>
      <p:ext uri="{BB962C8B-B14F-4D97-AF65-F5344CB8AC3E}">
        <p14:creationId xmlns:p14="http://schemas.microsoft.com/office/powerpoint/2010/main" val="36471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60473" y="5524004"/>
            <a:ext cx="2420983" cy="1262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Google Shape;259;p12"/>
          <p:cNvSpPr txBox="1">
            <a:spLocks noGrp="1"/>
          </p:cNvSpPr>
          <p:nvPr>
            <p:ph type="title"/>
          </p:nvPr>
        </p:nvSpPr>
        <p:spPr>
          <a:xfrm>
            <a:off x="970722" y="356562"/>
            <a:ext cx="10655221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>
              <a:buSzPts val="4000"/>
            </a:pPr>
            <a:r>
              <a:rPr lang="en-US" sz="4000" b="1" dirty="0"/>
              <a:t>INSPIRE Reference Validator – New UI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Google Shape;258;p12"/>
          <p:cNvSpPr txBox="1">
            <a:spLocks noGrp="1"/>
          </p:cNvSpPr>
          <p:nvPr>
            <p:ph type="body" idx="1"/>
          </p:nvPr>
        </p:nvSpPr>
        <p:spPr>
          <a:xfrm>
            <a:off x="967153" y="1338612"/>
            <a:ext cx="5882261" cy="4185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ts val="3100"/>
              </a:lnSpc>
            </a:pPr>
            <a:r>
              <a:rPr lang="en-GB" dirty="0">
                <a:solidFill>
                  <a:schemeClr val="tx1"/>
                </a:solidFill>
              </a:rPr>
              <a:t>Available </a:t>
            </a:r>
            <a:r>
              <a:rPr lang="en-GB" dirty="0" smtClean="0">
                <a:solidFill>
                  <a:schemeClr val="tx1"/>
                </a:solidFill>
              </a:rPr>
              <a:t>for the first time in the production instance with release v.2021.2:</a:t>
            </a:r>
            <a:endParaRPr lang="en-GB" dirty="0">
              <a:solidFill>
                <a:schemeClr val="tx1"/>
              </a:solidFill>
            </a:endParaRPr>
          </a:p>
          <a:p>
            <a:pPr marL="800100" lvl="1" indent="-342900">
              <a:lnSpc>
                <a:spcPts val="2700"/>
              </a:lnSpc>
              <a:spcBef>
                <a:spcPts val="400"/>
              </a:spcBef>
              <a:buSzPts val="2400"/>
            </a:pPr>
            <a:r>
              <a:rPr lang="en-GB" dirty="0" smtClean="0">
                <a:solidFill>
                  <a:schemeClr val="tx1"/>
                </a:solidFill>
              </a:rPr>
              <a:t>aligned with the visual identity of the European Commission</a:t>
            </a:r>
          </a:p>
          <a:p>
            <a:pPr marL="800100" lvl="1" indent="-342900">
              <a:lnSpc>
                <a:spcPts val="2700"/>
              </a:lnSpc>
              <a:spcBef>
                <a:spcPts val="400"/>
              </a:spcBef>
              <a:buSzPts val="2400"/>
            </a:pPr>
            <a:r>
              <a:rPr lang="en-GB" dirty="0" smtClean="0">
                <a:solidFill>
                  <a:schemeClr val="bg2"/>
                </a:solidFill>
              </a:rPr>
              <a:t>simplified workflow </a:t>
            </a:r>
            <a:r>
              <a:rPr lang="en-GB" dirty="0" smtClean="0">
                <a:solidFill>
                  <a:schemeClr val="tx1"/>
                </a:solidFill>
              </a:rPr>
              <a:t>for starting tests</a:t>
            </a:r>
          </a:p>
          <a:p>
            <a:pPr marL="800100" lvl="1" indent="-342900">
              <a:lnSpc>
                <a:spcPts val="2700"/>
              </a:lnSpc>
              <a:spcBef>
                <a:spcPts val="400"/>
              </a:spcBef>
              <a:buSzPts val="2400"/>
            </a:pPr>
            <a:r>
              <a:rPr lang="en-GB" dirty="0">
                <a:solidFill>
                  <a:schemeClr val="bg2"/>
                </a:solidFill>
              </a:rPr>
              <a:t>captcha</a:t>
            </a:r>
            <a:r>
              <a:rPr lang="en-GB" dirty="0">
                <a:solidFill>
                  <a:schemeClr val="tx1"/>
                </a:solidFill>
              </a:rPr>
              <a:t> to prevent machine interaction</a:t>
            </a:r>
          </a:p>
          <a:p>
            <a:pPr marL="800100" lvl="1" indent="-342900">
              <a:lnSpc>
                <a:spcPts val="2700"/>
              </a:lnSpc>
              <a:spcBef>
                <a:spcPts val="400"/>
              </a:spcBef>
              <a:buSzPts val="2400"/>
            </a:pPr>
            <a:r>
              <a:rPr lang="en-US" dirty="0">
                <a:solidFill>
                  <a:schemeClr val="tx1"/>
                </a:solidFill>
              </a:rPr>
              <a:t>new visualization of test reports with improved </a:t>
            </a:r>
            <a:r>
              <a:rPr lang="en-US" dirty="0">
                <a:solidFill>
                  <a:schemeClr val="bg2"/>
                </a:solidFill>
              </a:rPr>
              <a:t>options for </a:t>
            </a:r>
            <a:r>
              <a:rPr lang="en-US" dirty="0" smtClean="0">
                <a:solidFill>
                  <a:schemeClr val="bg2"/>
                </a:solidFill>
              </a:rPr>
              <a:t>filtering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420" y="1235099"/>
            <a:ext cx="4400506" cy="5557562"/>
          </a:xfrm>
          <a:prstGeom prst="rect">
            <a:avLst/>
          </a:prstGeom>
        </p:spPr>
      </p:pic>
      <p:sp>
        <p:nvSpPr>
          <p:cNvPr id="7" name="Google Shape;179;p5"/>
          <p:cNvSpPr txBox="1"/>
          <p:nvPr/>
        </p:nvSpPr>
        <p:spPr>
          <a:xfrm>
            <a:off x="1004762" y="6357803"/>
            <a:ext cx="10200456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7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https://inspire.ec.europa.eu/validator/test-reports</a:t>
            </a:r>
          </a:p>
        </p:txBody>
      </p:sp>
    </p:spTree>
    <p:extLst>
      <p:ext uri="{BB962C8B-B14F-4D97-AF65-F5344CB8AC3E}">
        <p14:creationId xmlns:p14="http://schemas.microsoft.com/office/powerpoint/2010/main" val="228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4516</TotalTime>
  <Words>819</Words>
  <Application>Microsoft Office PowerPoint</Application>
  <PresentationFormat>Widescreen</PresentationFormat>
  <Paragraphs>139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Office Theme</vt:lpstr>
      <vt:lpstr>Modernising INSPIRE: reusable tools &amp; governance of artefacts</vt:lpstr>
      <vt:lpstr>Sustainability of INSPIRE components</vt:lpstr>
      <vt:lpstr>INSPIRE Geoportal – New backend </vt:lpstr>
      <vt:lpstr>PowerPoint Presentation</vt:lpstr>
      <vt:lpstr>Upcoming release of the ETF framework</vt:lpstr>
      <vt:lpstr>INSPIRE Reference Validator – Releases</vt:lpstr>
      <vt:lpstr>INSPIRE Reference Validator – Latest release</vt:lpstr>
      <vt:lpstr>INSPIRE Reference Validator – New UI</vt:lpstr>
      <vt:lpstr>INSPIRE Reference Validator – New UI</vt:lpstr>
      <vt:lpstr>INSPIRE Reference Validator – Coming soon</vt:lpstr>
      <vt:lpstr>Re3gistry open source software </vt:lpstr>
      <vt:lpstr>Re3gistry open source software </vt:lpstr>
      <vt:lpstr>INSPIRE Registry</vt:lpstr>
      <vt:lpstr>Helpdesks of all central components</vt:lpstr>
      <vt:lpstr>Governance of INSPIRE artefacts (schemas/TGs)</vt:lpstr>
      <vt:lpstr>Operationalisation of the approach – GitHub </vt:lpstr>
      <vt:lpstr>Thank you!</vt:lpstr>
      <vt:lpstr>Keep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the INSPIRE Reference Validator in 2019 Monitoring: process &amp; lessons learned</dc:title>
  <dc:creator>JOHN Yvonne (COMM)</dc:creator>
  <cp:lastModifiedBy>MINGHINI Marco (JRC-ISPRA)</cp:lastModifiedBy>
  <cp:revision>216</cp:revision>
  <dcterms:created xsi:type="dcterms:W3CDTF">2019-08-09T12:06:42Z</dcterms:created>
  <dcterms:modified xsi:type="dcterms:W3CDTF">2021-06-28T16:00:23Z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0d3b22a6-6203-4efc-8e8e-b5279256493b</vt:lpwstr>
  </property>
  <property fmtid="{D5CDD505-2E9C-101B-9397-08002B2CF9AE}" pid="3" name="Offisync_UpdateToken">
    <vt:lpwstr>5</vt:lpwstr>
  </property>
  <property fmtid="{D5CDD505-2E9C-101B-9397-08002B2CF9AE}" pid="4" name="Offisync_ProviderInitializationData">
    <vt:lpwstr>https://webgate.ec.europa.eu/connected</vt:lpwstr>
  </property>
  <property fmtid="{D5CDD505-2E9C-101B-9397-08002B2CF9AE}" pid="5" name="Offisync_UniqueId">
    <vt:lpwstr>216256</vt:lpwstr>
  </property>
  <property fmtid="{D5CDD505-2E9C-101B-9397-08002B2CF9AE}" pid="6" name="Jive_LatestUserAccountName">
    <vt:lpwstr>mingmar</vt:lpwstr>
  </property>
  <property fmtid="{D5CDD505-2E9C-101B-9397-08002B2CF9AE}" pid="7" name="Jive_VersionGuid">
    <vt:lpwstr>cfc25e56-90dd-499d-b5ad-51645cd2be29</vt:lpwstr>
  </property>
</Properties>
</file>