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14"/>
  </p:notesMasterIdLst>
  <p:sldIdLst>
    <p:sldId id="257" r:id="rId3"/>
    <p:sldId id="274" r:id="rId4"/>
    <p:sldId id="279" r:id="rId5"/>
    <p:sldId id="275" r:id="rId6"/>
    <p:sldId id="278" r:id="rId7"/>
    <p:sldId id="288" r:id="rId8"/>
    <p:sldId id="280" r:id="rId9"/>
    <p:sldId id="294" r:id="rId10"/>
    <p:sldId id="299" r:id="rId11"/>
    <p:sldId id="277" r:id="rId12"/>
    <p:sldId id="258" r:id="rId13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3D5"/>
    <a:srgbClr val="FF99FF"/>
    <a:srgbClr val="FF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314" autoAdjust="0"/>
  </p:normalViewPr>
  <p:slideViewPr>
    <p:cSldViewPr snapToGrid="0">
      <p:cViewPr varScale="1">
        <p:scale>
          <a:sx n="91" d="100"/>
          <a:sy n="91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5C454-B177-4747-B160-8019102F3D29}" type="datetimeFigureOut">
              <a:rPr lang="en-GB" smtClean="0"/>
              <a:t>29/06/2021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F3A64-51B4-43EB-B314-EF988191BE1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89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Unmanned</a:t>
            </a:r>
            <a:r>
              <a:rPr lang="de-DE" dirty="0"/>
              <a:t> </a:t>
            </a:r>
            <a:r>
              <a:rPr lang="de-DE" dirty="0" err="1"/>
              <a:t>aerial</a:t>
            </a:r>
            <a:r>
              <a:rPr lang="de-DE" dirty="0"/>
              <a:t> </a:t>
            </a:r>
            <a:r>
              <a:rPr lang="de-DE" dirty="0" err="1"/>
              <a:t>vehicle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40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36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605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789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F3A64-51B4-43EB-B314-EF988191BE1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265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05BFF92-69E9-40B3-82C1-085F3F84F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CB047E-9BED-458E-8850-BA1DE1ED8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425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B00AA-1A4F-4D05-A51D-D28B3F1A2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0" y="2751137"/>
            <a:ext cx="8420100" cy="1325563"/>
          </a:xfrm>
          <a:prstGeom prst="rect">
            <a:avLst/>
          </a:prstGeom>
        </p:spPr>
        <p:txBody>
          <a:bodyPr/>
          <a:lstStyle>
            <a:lvl1pPr algn="ctr">
              <a:defRPr lang="en-BE" sz="4800" b="1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9520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8FE5-A784-430F-875A-F8D29E838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91174-07EE-4FEB-9934-07022D54A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39885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5984-8050-4021-B97D-CCF763997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591D2-1D1D-4F7B-9EB6-F38B9C090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23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312C-88F2-4F43-A7D8-BD1BF607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04F93-6DC7-4B35-B2E1-DED050F24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14CD4-039B-451D-BB04-5D9E4A4C5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87879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D5C4E-9175-4541-821C-B52FC5B85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25310-BDD7-4D7B-96B2-263364A8E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EB71D0-57D2-4420-8134-D1DCD7303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6BBF67-C7B4-4176-AEF6-33842C87D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99B812-70AA-4A1E-BA14-EC2BBDA99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/>
            </a:lvl1pPr>
            <a:lvl2pPr>
              <a:buClr>
                <a:srgbClr val="0093D5"/>
              </a:buClr>
              <a:defRPr/>
            </a:lvl2pPr>
            <a:lvl3pPr>
              <a:buClr>
                <a:srgbClr val="0093D5"/>
              </a:buClr>
              <a:defRPr/>
            </a:lvl3pPr>
            <a:lvl4pPr>
              <a:buClr>
                <a:srgbClr val="0093D5"/>
              </a:buClr>
              <a:defRPr/>
            </a:lvl4pPr>
            <a:lvl5pPr>
              <a:buClr>
                <a:srgbClr val="0093D5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05247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2587-FD57-4F27-99D5-721C0AACC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8153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552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70C93-915B-45F1-B757-0B62C0AD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8B4AB-5297-464D-9DBA-B50A55C95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/>
          <a:lstStyle>
            <a:lvl1pPr>
              <a:buClr>
                <a:srgbClr val="0093D5"/>
              </a:buClr>
              <a:defRPr sz="3200"/>
            </a:lvl1pPr>
            <a:lvl2pPr>
              <a:buClr>
                <a:srgbClr val="0093D5"/>
              </a:buClr>
              <a:defRPr sz="2800"/>
            </a:lvl2pPr>
            <a:lvl3pPr>
              <a:buClr>
                <a:srgbClr val="0093D5"/>
              </a:buClr>
              <a:defRPr sz="2400"/>
            </a:lvl3pPr>
            <a:lvl4pPr>
              <a:buClr>
                <a:srgbClr val="0093D5"/>
              </a:buClr>
              <a:defRPr sz="2000"/>
            </a:lvl4pPr>
            <a:lvl5pPr>
              <a:buClr>
                <a:srgbClr val="0093D5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2C6B96-0609-4F1D-BEDA-F9441F9EF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8374"/>
            <a:ext cx="3932237" cy="3630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622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7E1A0F1-E71D-4BF7-8C1F-E92BFEA132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6524" y="2026941"/>
            <a:ext cx="10668676" cy="1325563"/>
          </a:xfrm>
          <a:prstGeom prst="rect">
            <a:avLst/>
          </a:prstGeom>
        </p:spPr>
        <p:txBody>
          <a:bodyPr/>
          <a:lstStyle>
            <a:lvl1pPr>
              <a:defRPr lang="en-BE" sz="4400" b="1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AADAD3C-3F73-42F4-B56B-09BD4F3D4B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6524" y="3584374"/>
            <a:ext cx="6469063" cy="10779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2400" kern="1200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FEA07-CA1F-4ED6-8290-FB255D67B2B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134225" y="3584374"/>
            <a:ext cx="3990975" cy="10779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BE" sz="2400" kern="1200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Speaker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66052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6">
            <a:extLst>
              <a:ext uri="{FF2B5EF4-FFF2-40B4-BE49-F238E27FC236}">
                <a16:creationId xmlns:a16="http://schemas.microsoft.com/office/drawing/2014/main" id="{37E83177-85BF-4622-9603-7968AB20F314}"/>
              </a:ext>
            </a:extLst>
          </p:cNvPr>
          <p:cNvSpPr/>
          <p:nvPr userDrawn="1"/>
        </p:nvSpPr>
        <p:spPr>
          <a:xfrm>
            <a:off x="0" y="6210000"/>
            <a:ext cx="12192000" cy="648000"/>
          </a:xfrm>
          <a:prstGeom prst="rect">
            <a:avLst/>
          </a:prstGeom>
          <a:solidFill>
            <a:srgbClr val="009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sp>
        <p:nvSpPr>
          <p:cNvPr id="13" name="Tijdelijke aanduiding voor titel 1">
            <a:extLst>
              <a:ext uri="{FF2B5EF4-FFF2-40B4-BE49-F238E27FC236}">
                <a16:creationId xmlns:a16="http://schemas.microsoft.com/office/drawing/2014/main" id="{092214D9-635D-4FE4-9BE1-8BB2F861C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216000"/>
            <a:ext cx="11041200" cy="11520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14" name="Tijdelijke aanduiding voor tekst 2">
            <a:extLst>
              <a:ext uri="{FF2B5EF4-FFF2-40B4-BE49-F238E27FC236}">
                <a16:creationId xmlns:a16="http://schemas.microsoft.com/office/drawing/2014/main" id="{FB60E0EA-8C8D-4CA2-9FA0-133DEEC39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00" y="1656000"/>
            <a:ext cx="11041200" cy="44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5" name="Picture 14" descr="A picture containing flower&#10;&#10;Description automatically generated">
            <a:extLst>
              <a:ext uri="{FF2B5EF4-FFF2-40B4-BE49-F238E27FC236}">
                <a16:creationId xmlns:a16="http://schemas.microsoft.com/office/drawing/2014/main" id="{868300E3-3D66-485F-9CFA-AA774B733D0B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434500" y="6335287"/>
            <a:ext cx="540282" cy="421165"/>
          </a:xfrm>
          <a:prstGeom prst="rect">
            <a:avLst/>
          </a:prstGeom>
        </p:spPr>
      </p:pic>
      <p:pic>
        <p:nvPicPr>
          <p:cNvPr id="16" name="Picture 15" descr="A picture containing icon&#10;&#10;Description automatically generated">
            <a:extLst>
              <a:ext uri="{FF2B5EF4-FFF2-40B4-BE49-F238E27FC236}">
                <a16:creationId xmlns:a16="http://schemas.microsoft.com/office/drawing/2014/main" id="{7E6C8029-C242-44D5-B781-EDF55652779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15385" y="6357517"/>
            <a:ext cx="1031868" cy="36115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8AE5234-65BE-4CC0-8403-F5BC2B148087}"/>
              </a:ext>
            </a:extLst>
          </p:cNvPr>
          <p:cNvSpPr/>
          <p:nvPr userDrawn="1"/>
        </p:nvSpPr>
        <p:spPr>
          <a:xfrm>
            <a:off x="6951400" y="6323190"/>
            <a:ext cx="44831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</a:rPr>
              <a:t>Funded by the Innovation and Networks Executive Agency (INEA) under Action No 2018-EU-IA-0093</a:t>
            </a:r>
          </a:p>
        </p:txBody>
      </p:sp>
    </p:spTree>
    <p:extLst>
      <p:ext uri="{BB962C8B-B14F-4D97-AF65-F5344CB8AC3E}">
        <p14:creationId xmlns:p14="http://schemas.microsoft.com/office/powerpoint/2010/main" val="180644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B9F744DF-C7DF-4DCF-893F-324ABAF895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12214"/>
          <a:stretch/>
        </p:blipFill>
        <p:spPr>
          <a:xfrm>
            <a:off x="0" y="0"/>
            <a:ext cx="12193200" cy="5753100"/>
          </a:xfrm>
          <a:prstGeom prst="rect">
            <a:avLst/>
          </a:prstGeom>
        </p:spPr>
      </p:pic>
      <p:pic>
        <p:nvPicPr>
          <p:cNvPr id="14" name="Picture 13" descr="A picture containing flower&#10;&#10;Description automatically generated">
            <a:extLst>
              <a:ext uri="{FF2B5EF4-FFF2-40B4-BE49-F238E27FC236}">
                <a16:creationId xmlns:a16="http://schemas.microsoft.com/office/drawing/2014/main" id="{F06EA939-DDD5-45B8-B410-3D0F0482B5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b="21708"/>
          <a:stretch/>
        </p:blipFill>
        <p:spPr>
          <a:xfrm>
            <a:off x="7015931" y="6050590"/>
            <a:ext cx="901700" cy="550313"/>
          </a:xfrm>
          <a:prstGeom prst="rect">
            <a:avLst/>
          </a:prstGeom>
        </p:spPr>
      </p:pic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E253A17D-7966-4977-8FEA-E357CBD46D3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59" y="6020114"/>
            <a:ext cx="3325451" cy="60807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0FBC6D1-C1E2-43B4-B2FB-CA32969E2DD1}"/>
              </a:ext>
            </a:extLst>
          </p:cNvPr>
          <p:cNvSpPr/>
          <p:nvPr userDrawn="1"/>
        </p:nvSpPr>
        <p:spPr>
          <a:xfrm>
            <a:off x="7327900" y="6039583"/>
            <a:ext cx="44831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100" dirty="0"/>
              <a:t>With the support of the European Commission</a:t>
            </a:r>
          </a:p>
          <a:p>
            <a:pPr algn="r"/>
            <a:r>
              <a:rPr lang="en-GB" sz="1100" dirty="0"/>
              <a:t>Funded by the Innovation and Networks Executive Agency (INEA)</a:t>
            </a:r>
          </a:p>
          <a:p>
            <a:pPr algn="r"/>
            <a:r>
              <a:rPr lang="en-GB" sz="1100" dirty="0"/>
              <a:t>under Action No 2018-EU-IA-0093</a:t>
            </a:r>
          </a:p>
          <a:p>
            <a:pPr algn="r"/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88142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asa.europa.eu/domains/civil-drones-rpa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eb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eb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eb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eb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5">
            <a:extLst>
              <a:ext uri="{FF2B5EF4-FFF2-40B4-BE49-F238E27FC236}">
                <a16:creationId xmlns:a16="http://schemas.microsoft.com/office/drawing/2014/main" id="{CAFBDC7F-936D-4C1E-85FA-8052C6DB53BC}"/>
              </a:ext>
            </a:extLst>
          </p:cNvPr>
          <p:cNvSpPr txBox="1">
            <a:spLocks/>
          </p:cNvSpPr>
          <p:nvPr/>
        </p:nvSpPr>
        <p:spPr>
          <a:xfrm>
            <a:off x="456525" y="3584374"/>
            <a:ext cx="5639476" cy="10779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nl-NL" sz="2400" kern="1200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dirty="0">
                <a:solidFill>
                  <a:schemeClr val="bg1"/>
                </a:solidFill>
              </a:rPr>
              <a:t>The </a:t>
            </a:r>
            <a:r>
              <a:rPr lang="de-DE" sz="2800" dirty="0" err="1">
                <a:solidFill>
                  <a:schemeClr val="bg1"/>
                </a:solidFill>
              </a:rPr>
              <a:t>fAIRPORT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de-DE" sz="2800" dirty="0" err="1">
                <a:solidFill>
                  <a:schemeClr val="bg1"/>
                </a:solidFill>
              </a:rPr>
              <a:t>use-case</a:t>
            </a:r>
            <a:endParaRPr lang="de-DE" sz="28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Secure and fair </a:t>
            </a:r>
            <a:r>
              <a:rPr lang="de-DE" sz="1600" dirty="0" err="1">
                <a:solidFill>
                  <a:schemeClr val="bg1"/>
                </a:solidFill>
              </a:rPr>
              <a:t>integration</a:t>
            </a:r>
            <a:r>
              <a:rPr lang="de-DE" sz="1600" dirty="0">
                <a:solidFill>
                  <a:schemeClr val="bg1"/>
                </a:solidFill>
              </a:rPr>
              <a:t> </a:t>
            </a:r>
            <a:r>
              <a:rPr lang="de-DE" sz="1600" dirty="0" err="1">
                <a:solidFill>
                  <a:schemeClr val="bg1"/>
                </a:solidFill>
              </a:rPr>
              <a:t>of</a:t>
            </a:r>
            <a:r>
              <a:rPr lang="de-DE" sz="1600" dirty="0">
                <a:solidFill>
                  <a:schemeClr val="bg1"/>
                </a:solidFill>
              </a:rPr>
              <a:t> UAS in air </a:t>
            </a:r>
            <a:r>
              <a:rPr lang="de-DE" sz="1600" dirty="0" err="1">
                <a:solidFill>
                  <a:schemeClr val="bg1"/>
                </a:solidFill>
              </a:rPr>
              <a:t>space</a:t>
            </a:r>
            <a:endParaRPr lang="de-DE" sz="1600" dirty="0">
              <a:solidFill>
                <a:schemeClr val="bg1"/>
              </a:solidFill>
            </a:endParaRPr>
          </a:p>
          <a:p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362E8C-8E21-4996-8017-EE5EC0432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GO-PEG Workshop 3 – 29</a:t>
            </a:r>
            <a:r>
              <a:rPr lang="en-US" baseline="30000" dirty="0"/>
              <a:t>th</a:t>
            </a:r>
            <a:r>
              <a:rPr lang="en-US" dirty="0"/>
              <a:t> June 2021</a:t>
            </a:r>
            <a:br>
              <a:rPr lang="en-US" dirty="0"/>
            </a:br>
            <a:r>
              <a:rPr lang="en-US" dirty="0"/>
              <a:t>Schema creation and transformation processes</a:t>
            </a:r>
            <a:endParaRPr lang="en-BE" dirty="0"/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59C462F8-4F76-474C-814E-5A74E2BDF391}"/>
              </a:ext>
            </a:extLst>
          </p:cNvPr>
          <p:cNvSpPr txBox="1">
            <a:spLocks/>
          </p:cNvSpPr>
          <p:nvPr/>
        </p:nvSpPr>
        <p:spPr>
          <a:xfrm>
            <a:off x="5963123" y="3584374"/>
            <a:ext cx="5772354" cy="10779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nl-NL" sz="2400" kern="1200" baseline="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800" dirty="0">
              <a:solidFill>
                <a:schemeClr val="bg1"/>
              </a:solidFill>
            </a:endParaRPr>
          </a:p>
          <a:p>
            <a:r>
              <a:rPr lang="de-DE" sz="1600" dirty="0">
                <a:solidFill>
                  <a:schemeClr val="bg1"/>
                </a:solidFill>
              </a:rPr>
              <a:t>Claudia Schulte, </a:t>
            </a:r>
            <a:r>
              <a:rPr lang="de-DE" sz="1600" dirty="0" err="1">
                <a:solidFill>
                  <a:schemeClr val="bg1"/>
                </a:solidFill>
              </a:rPr>
              <a:t>wetransform</a:t>
            </a:r>
            <a:r>
              <a:rPr lang="de-DE" sz="1600" dirty="0">
                <a:solidFill>
                  <a:schemeClr val="bg1"/>
                </a:solidFill>
              </a:rPr>
              <a:t> GmbH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791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7C452221-613A-4745-A51C-35A3A15A527B}"/>
              </a:ext>
            </a:extLst>
          </p:cNvPr>
          <p:cNvSpPr txBox="1">
            <a:spLocks/>
          </p:cNvSpPr>
          <p:nvPr/>
        </p:nvSpPr>
        <p:spPr>
          <a:xfrm>
            <a:off x="838200" y="451195"/>
            <a:ext cx="10515600" cy="799998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defRPr>
            </a:lvl1pPr>
          </a:lstStyle>
          <a:p>
            <a:r>
              <a:rPr lang="de-DE" sz="2800" dirty="0" err="1"/>
              <a:t>fAIRPORT</a:t>
            </a:r>
            <a:r>
              <a:rPr lang="de-DE" sz="2800" dirty="0"/>
              <a:t> – Target Data Model</a:t>
            </a:r>
            <a:endParaRPr lang="en-GB" sz="2800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034C6C38-E9A3-44F7-811E-34E4EB32173B}"/>
              </a:ext>
            </a:extLst>
          </p:cNvPr>
          <p:cNvGrpSpPr/>
          <p:nvPr/>
        </p:nvGrpSpPr>
        <p:grpSpPr>
          <a:xfrm>
            <a:off x="838200" y="1192435"/>
            <a:ext cx="7450641" cy="4473129"/>
            <a:chOff x="990600" y="1592669"/>
            <a:chExt cx="7450641" cy="4473129"/>
          </a:xfrm>
        </p:grpSpPr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28704578-43BA-40D7-9489-795A80331B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0600" y="1592669"/>
              <a:ext cx="7450641" cy="4473129"/>
            </a:xfrm>
            <a:prstGeom prst="rect">
              <a:avLst/>
            </a:prstGeom>
          </p:spPr>
        </p:pic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2831E64C-A2F6-495A-9BA8-430BC83C3ECC}"/>
                </a:ext>
              </a:extLst>
            </p:cNvPr>
            <p:cNvSpPr/>
            <p:nvPr/>
          </p:nvSpPr>
          <p:spPr>
            <a:xfrm>
              <a:off x="3696930" y="2989006"/>
              <a:ext cx="2074606" cy="1189704"/>
            </a:xfrm>
            <a:prstGeom prst="rect">
              <a:avLst/>
            </a:prstGeom>
            <a:noFill/>
            <a:ln w="38100">
              <a:solidFill>
                <a:srgbClr val="0093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35944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BC37-DFBB-4540-BB14-8788DA60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0" y="1663483"/>
            <a:ext cx="8420100" cy="1325563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</a:t>
            </a:r>
            <a:endParaRPr lang="en-B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EB27B87-7ECF-4584-AD8C-582F3FCB5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834" y="2755667"/>
            <a:ext cx="1772332" cy="24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6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2468C6-F15F-438C-B86D-EEBCEBB78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26003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b="1" dirty="0"/>
              <a:t>Final Goal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err="1"/>
              <a:t>Geospatial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 err="1"/>
              <a:t>model</a:t>
            </a:r>
            <a:r>
              <a:rPr lang="de-DE" sz="2000" dirty="0"/>
              <a:t> and </a:t>
            </a:r>
            <a:r>
              <a:rPr lang="de-DE" sz="2000" dirty="0" err="1"/>
              <a:t>dataset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UAS </a:t>
            </a:r>
            <a:r>
              <a:rPr lang="de-DE" sz="2000" dirty="0" err="1"/>
              <a:t>regulation</a:t>
            </a:r>
            <a:r>
              <a:rPr lang="de-DE" sz="2000" dirty="0"/>
              <a:t> </a:t>
            </a:r>
            <a:r>
              <a:rPr lang="de-DE" sz="2000" dirty="0" err="1"/>
              <a:t>zones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/>
              <a:t>GIS </a:t>
            </a:r>
            <a:r>
              <a:rPr lang="de-DE" sz="2000" dirty="0" err="1"/>
              <a:t>Platform</a:t>
            </a:r>
            <a:r>
              <a:rPr lang="de-DE" sz="2000" dirty="0"/>
              <a:t> </a:t>
            </a:r>
            <a:r>
              <a:rPr lang="de-DE" sz="2000" dirty="0" err="1"/>
              <a:t>providing</a:t>
            </a:r>
            <a:r>
              <a:rPr lang="de-DE" sz="2000" dirty="0"/>
              <a:t> </a:t>
            </a:r>
            <a:r>
              <a:rPr lang="de-DE" sz="2000" dirty="0" err="1"/>
              <a:t>information</a:t>
            </a:r>
            <a:r>
              <a:rPr lang="de-DE" sz="2000" dirty="0"/>
              <a:t> on </a:t>
            </a:r>
            <a:r>
              <a:rPr lang="de-DE" sz="2000" dirty="0" err="1"/>
              <a:t>flight</a:t>
            </a:r>
            <a:r>
              <a:rPr lang="de-DE" sz="2000" dirty="0"/>
              <a:t> </a:t>
            </a:r>
            <a:r>
              <a:rPr lang="de-DE" sz="2000" dirty="0" err="1"/>
              <a:t>regulation</a:t>
            </a:r>
            <a:r>
              <a:rPr lang="de-DE" sz="2000" dirty="0"/>
              <a:t> </a:t>
            </a:r>
            <a:r>
              <a:rPr lang="de-DE" sz="2000" dirty="0" err="1"/>
              <a:t>zones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UAS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b="1" dirty="0"/>
              <a:t>Short </a:t>
            </a:r>
            <a:r>
              <a:rPr lang="de-DE" sz="2400" b="1" dirty="0" err="1"/>
              <a:t>Overview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</a:t>
            </a:r>
            <a:r>
              <a:rPr lang="de-DE" sz="2400" b="1" dirty="0" err="1"/>
              <a:t>the</a:t>
            </a:r>
            <a:r>
              <a:rPr lang="de-DE" sz="2400" b="1" dirty="0"/>
              <a:t> iterative </a:t>
            </a:r>
            <a:r>
              <a:rPr lang="de-DE" sz="2400" b="1" dirty="0" err="1"/>
              <a:t>processing</a:t>
            </a:r>
            <a:r>
              <a:rPr lang="de-DE" sz="2400" b="1" dirty="0"/>
              <a:t> </a:t>
            </a:r>
            <a:r>
              <a:rPr lang="de-DE" sz="2400" b="1" dirty="0" err="1"/>
              <a:t>steps</a:t>
            </a:r>
            <a:endParaRPr lang="de-DE" sz="2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err="1">
                <a:sym typeface="Wingdings" panose="05000000000000000000" pitchFamily="2" charset="2"/>
              </a:rPr>
              <a:t>Requirements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identification</a:t>
            </a:r>
            <a:r>
              <a:rPr lang="de-DE" sz="2000" dirty="0">
                <a:sym typeface="Wingdings" panose="05000000000000000000" pitchFamily="2" charset="2"/>
              </a:rPr>
              <a:t>, Agreement upon </a:t>
            </a:r>
            <a:r>
              <a:rPr lang="de-DE" sz="2000" dirty="0" err="1">
                <a:sym typeface="Wingdings" panose="05000000000000000000" pitchFamily="2" charset="2"/>
              </a:rPr>
              <a:t>data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model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concept</a:t>
            </a:r>
            <a:r>
              <a:rPr lang="de-DE" sz="2000" dirty="0">
                <a:sym typeface="Wingdings" panose="05000000000000000000" pitchFamily="2" charset="2"/>
              </a:rPr>
              <a:t> </a:t>
            </a:r>
            <a:r>
              <a:rPr lang="de-DE" sz="2000" dirty="0"/>
              <a:t> </a:t>
            </a:r>
            <a:r>
              <a:rPr lang="de-DE" sz="2000" dirty="0" err="1"/>
              <a:t>Conceptual</a:t>
            </a:r>
            <a:r>
              <a:rPr lang="de-DE" sz="2000" dirty="0"/>
              <a:t> </a:t>
            </a:r>
            <a:r>
              <a:rPr lang="de-DE" sz="2000" dirty="0" err="1"/>
              <a:t>schema</a:t>
            </a:r>
            <a:r>
              <a:rPr lang="de-DE" sz="2000" dirty="0"/>
              <a:t> design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>
                <a:sym typeface="Wingdings" panose="05000000000000000000" pitchFamily="2" charset="2"/>
              </a:rPr>
              <a:t>Encoding </a:t>
            </a:r>
            <a:r>
              <a:rPr lang="de-DE" sz="2000" dirty="0" err="1">
                <a:sym typeface="Wingdings" panose="05000000000000000000" pitchFamily="2" charset="2"/>
              </a:rPr>
              <a:t>Selection</a:t>
            </a:r>
            <a:r>
              <a:rPr lang="de-DE" sz="2000" dirty="0">
                <a:sym typeface="Wingdings" panose="05000000000000000000" pitchFamily="2" charset="2"/>
              </a:rPr>
              <a:t> (</a:t>
            </a:r>
            <a:r>
              <a:rPr lang="de-DE" sz="2000" dirty="0" err="1">
                <a:sym typeface="Wingdings" panose="05000000000000000000" pitchFamily="2" charset="2"/>
              </a:rPr>
              <a:t>GeoJSON</a:t>
            </a:r>
            <a:r>
              <a:rPr lang="de-DE" sz="2000" dirty="0">
                <a:sym typeface="Wingdings" panose="05000000000000000000" pitchFamily="2" charset="2"/>
              </a:rPr>
              <a:t>)  Operational/Logical </a:t>
            </a:r>
            <a:r>
              <a:rPr lang="de-DE" sz="2000" dirty="0" err="1">
                <a:sym typeface="Wingdings" panose="05000000000000000000" pitchFamily="2" charset="2"/>
              </a:rPr>
              <a:t>schema</a:t>
            </a:r>
            <a:r>
              <a:rPr lang="de-DE" sz="2000" dirty="0">
                <a:sym typeface="Wingdings" panose="05000000000000000000" pitchFamily="2" charset="2"/>
              </a:rPr>
              <a:t> design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de-DE" sz="1000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err="1">
                <a:sym typeface="Wingdings" panose="05000000000000000000" pitchFamily="2" charset="2"/>
              </a:rPr>
              <a:t>Map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available</a:t>
            </a:r>
            <a:r>
              <a:rPr lang="de-DE" sz="2000" dirty="0">
                <a:sym typeface="Wingdings" panose="05000000000000000000" pitchFamily="2" charset="2"/>
              </a:rPr>
              <a:t> source </a:t>
            </a:r>
            <a:r>
              <a:rPr lang="de-DE" sz="2000" dirty="0" err="1">
                <a:sym typeface="Wingdings" panose="05000000000000000000" pitchFamily="2" charset="2"/>
              </a:rPr>
              <a:t>schemas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into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the</a:t>
            </a:r>
            <a:r>
              <a:rPr lang="de-DE" sz="2000" dirty="0">
                <a:sym typeface="Wingdings" panose="05000000000000000000" pitchFamily="2" charset="2"/>
              </a:rPr>
              <a:t> operational </a:t>
            </a:r>
            <a:r>
              <a:rPr lang="de-DE" sz="2000" dirty="0" err="1">
                <a:sym typeface="Wingdings" panose="05000000000000000000" pitchFamily="2" charset="2"/>
              </a:rPr>
              <a:t>target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schema</a:t>
            </a:r>
            <a:r>
              <a:rPr lang="de-DE" sz="2000" dirty="0">
                <a:sym typeface="Wingdings" panose="05000000000000000000" pitchFamily="2" charset="2"/>
              </a:rPr>
              <a:t>  Schema Mapping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>
                <a:sym typeface="Wingdings" panose="05000000000000000000" pitchFamily="2" charset="2"/>
              </a:rPr>
              <a:t>Transform and </a:t>
            </a:r>
            <a:r>
              <a:rPr lang="de-DE" sz="2000" dirty="0" err="1">
                <a:sym typeface="Wingdings" panose="05000000000000000000" pitchFamily="2" charset="2"/>
              </a:rPr>
              <a:t>validate</a:t>
            </a:r>
            <a:r>
              <a:rPr lang="de-DE" sz="2000" dirty="0">
                <a:sym typeface="Wingdings" panose="05000000000000000000" pitchFamily="2" charset="2"/>
              </a:rPr>
              <a:t> source </a:t>
            </a:r>
            <a:r>
              <a:rPr lang="de-DE" sz="2000" dirty="0" err="1">
                <a:sym typeface="Wingdings" panose="05000000000000000000" pitchFamily="2" charset="2"/>
              </a:rPr>
              <a:t>data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into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the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target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model</a:t>
            </a:r>
            <a:r>
              <a:rPr lang="de-DE" sz="2000" dirty="0">
                <a:sym typeface="Wingdings" panose="05000000000000000000" pitchFamily="2" charset="2"/>
              </a:rPr>
              <a:t>  Data Transformation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de-DE" sz="10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b="1" dirty="0"/>
              <a:t>Further </a:t>
            </a:r>
            <a:r>
              <a:rPr lang="de-DE" sz="2400" b="1" dirty="0" err="1"/>
              <a:t>information</a:t>
            </a:r>
            <a:r>
              <a:rPr lang="de-DE" sz="2400" b="1" dirty="0"/>
              <a:t> on UAS </a:t>
            </a:r>
            <a:r>
              <a:rPr lang="de-DE" sz="2400" b="1" dirty="0" err="1"/>
              <a:t>regulations</a:t>
            </a:r>
            <a:r>
              <a:rPr lang="de-DE" sz="2400" b="1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>
                <a:hlinkClick r:id="rId3"/>
              </a:rPr>
              <a:t>European Union Aviation </a:t>
            </a:r>
            <a:r>
              <a:rPr lang="de-DE" sz="2000" dirty="0" err="1">
                <a:hlinkClick r:id="rId3"/>
              </a:rPr>
              <a:t>Safety</a:t>
            </a:r>
            <a:r>
              <a:rPr lang="de-DE" sz="2000" dirty="0">
                <a:hlinkClick r:id="rId3"/>
              </a:rPr>
              <a:t> Agency</a:t>
            </a:r>
            <a:endParaRPr lang="de-DE" sz="20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4B5AFF69-47D3-4B17-9743-E9E87D2393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0" t="5848" r="15571" b="14549"/>
          <a:stretch/>
        </p:blipFill>
        <p:spPr>
          <a:xfrm>
            <a:off x="9550270" y="1064633"/>
            <a:ext cx="1504682" cy="174739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75687E1-2188-4410-B5AD-BCD07B2E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237"/>
            <a:ext cx="10515600" cy="1325563"/>
          </a:xfrm>
        </p:spPr>
        <p:txBody>
          <a:bodyPr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de-DE" sz="3600" dirty="0" err="1"/>
              <a:t>fAIRPORT</a:t>
            </a:r>
            <a:r>
              <a:rPr lang="de-DE" sz="3600" dirty="0"/>
              <a:t> – </a:t>
            </a:r>
            <a:r>
              <a:rPr lang="en-GB" sz="3600" dirty="0"/>
              <a:t>Flight Area Artificial Intelligence Retrieval Portal</a:t>
            </a:r>
            <a:br>
              <a:rPr lang="en-GB" sz="2800" dirty="0"/>
            </a:br>
            <a:br>
              <a:rPr lang="de-DE" sz="500" dirty="0"/>
            </a:br>
            <a:r>
              <a:rPr lang="de-DE" sz="3100" dirty="0"/>
              <a:t>Secure and fair </a:t>
            </a:r>
            <a:r>
              <a:rPr lang="de-DE" sz="3100" dirty="0" err="1"/>
              <a:t>integration</a:t>
            </a:r>
            <a:r>
              <a:rPr lang="de-DE" sz="3100" dirty="0"/>
              <a:t> </a:t>
            </a:r>
            <a:r>
              <a:rPr lang="de-DE" sz="3100" dirty="0" err="1"/>
              <a:t>of</a:t>
            </a:r>
            <a:r>
              <a:rPr lang="de-DE" sz="3100" dirty="0"/>
              <a:t> UAS in air </a:t>
            </a:r>
            <a:r>
              <a:rPr lang="de-DE" sz="3100" dirty="0" err="1"/>
              <a:t>space</a:t>
            </a:r>
            <a:endParaRPr lang="en-GB" sz="28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C673D39-0168-4BD5-A29C-4058F1456A72}"/>
              </a:ext>
            </a:extLst>
          </p:cNvPr>
          <p:cNvSpPr txBox="1"/>
          <p:nvPr/>
        </p:nvSpPr>
        <p:spPr>
          <a:xfrm>
            <a:off x="5403272" y="1351881"/>
            <a:ext cx="41469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dirty="0" err="1"/>
              <a:t>Unmanned</a:t>
            </a:r>
            <a:r>
              <a:rPr lang="de-DE" sz="1400" dirty="0"/>
              <a:t> </a:t>
            </a:r>
            <a:r>
              <a:rPr lang="de-DE" sz="1400" dirty="0" err="1"/>
              <a:t>aircraft</a:t>
            </a:r>
            <a:r>
              <a:rPr lang="de-DE" sz="1400" dirty="0"/>
              <a:t> </a:t>
            </a:r>
            <a:r>
              <a:rPr lang="de-DE" sz="1400" dirty="0" err="1"/>
              <a:t>system</a:t>
            </a:r>
            <a:r>
              <a:rPr lang="de-DE" sz="1400" dirty="0"/>
              <a:t> / </a:t>
            </a:r>
            <a:r>
              <a:rPr lang="de-DE" sz="1400" dirty="0" err="1"/>
              <a:t>Unmanned</a:t>
            </a:r>
            <a:r>
              <a:rPr lang="de-DE" sz="1400" dirty="0"/>
              <a:t> </a:t>
            </a:r>
            <a:r>
              <a:rPr lang="de-DE" sz="1400" dirty="0" err="1"/>
              <a:t>aerial</a:t>
            </a:r>
            <a:r>
              <a:rPr lang="de-DE" sz="1400" dirty="0"/>
              <a:t> </a:t>
            </a:r>
            <a:r>
              <a:rPr lang="de-DE" sz="1400" dirty="0" err="1"/>
              <a:t>system</a:t>
            </a:r>
            <a:r>
              <a:rPr lang="de-DE" sz="1400" dirty="0"/>
              <a:t> / </a:t>
            </a:r>
            <a:r>
              <a:rPr lang="de-DE" sz="1400" dirty="0" err="1"/>
              <a:t>Unmanned</a:t>
            </a:r>
            <a:r>
              <a:rPr lang="de-DE" sz="1400" dirty="0"/>
              <a:t> Aerial Vehicle…not </a:t>
            </a:r>
            <a:r>
              <a:rPr lang="de-DE" sz="1400" dirty="0" err="1"/>
              <a:t>harmonized</a:t>
            </a:r>
            <a:r>
              <a:rPr lang="de-DE" sz="1400" dirty="0"/>
              <a:t>…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8296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7C452221-613A-4745-A51C-35A3A15A527B}"/>
              </a:ext>
            </a:extLst>
          </p:cNvPr>
          <p:cNvSpPr txBox="1">
            <a:spLocks/>
          </p:cNvSpPr>
          <p:nvPr/>
        </p:nvSpPr>
        <p:spPr>
          <a:xfrm>
            <a:off x="838200" y="313547"/>
            <a:ext cx="10515600" cy="799998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defRPr>
            </a:lvl1pPr>
          </a:lstStyle>
          <a:p>
            <a:r>
              <a:rPr lang="de-DE" sz="3200" dirty="0" err="1"/>
              <a:t>fAIRPORT</a:t>
            </a:r>
            <a:r>
              <a:rPr lang="de-DE" sz="3200" dirty="0"/>
              <a:t> – </a:t>
            </a:r>
            <a:r>
              <a:rPr lang="de-DE" sz="3200" dirty="0" err="1"/>
              <a:t>Conceptual</a:t>
            </a:r>
            <a:r>
              <a:rPr lang="de-DE" sz="3200" dirty="0"/>
              <a:t> Model (Main </a:t>
            </a:r>
            <a:r>
              <a:rPr lang="de-DE" sz="3200" dirty="0" err="1"/>
              <a:t>Types</a:t>
            </a:r>
            <a:r>
              <a:rPr lang="de-DE" sz="3200" dirty="0"/>
              <a:t>)</a:t>
            </a:r>
            <a:endParaRPr lang="en-GB" sz="3200" dirty="0"/>
          </a:p>
        </p:txBody>
      </p: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72EB8AFC-37F9-4322-BA49-943A56BF3E6A}"/>
              </a:ext>
            </a:extLst>
          </p:cNvPr>
          <p:cNvGrpSpPr/>
          <p:nvPr/>
        </p:nvGrpSpPr>
        <p:grpSpPr>
          <a:xfrm>
            <a:off x="946419" y="1218825"/>
            <a:ext cx="8522623" cy="4573324"/>
            <a:chOff x="936992" y="1208212"/>
            <a:chExt cx="8522623" cy="4573324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D6000218-E64F-4CD0-88E1-1BE9D9C94642}"/>
                </a:ext>
              </a:extLst>
            </p:cNvPr>
            <p:cNvSpPr/>
            <p:nvPr/>
          </p:nvSpPr>
          <p:spPr>
            <a:xfrm>
              <a:off x="7509799" y="2186934"/>
              <a:ext cx="1949816" cy="85155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e-DE" dirty="0" err="1"/>
                <a:t>Metadata</a:t>
              </a:r>
              <a:endParaRPr lang="en-GB" dirty="0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76D22944-A982-4941-AC9B-FF0CC9E9F2A0}"/>
                </a:ext>
              </a:extLst>
            </p:cNvPr>
            <p:cNvSpPr/>
            <p:nvPr/>
          </p:nvSpPr>
          <p:spPr>
            <a:xfrm>
              <a:off x="7509799" y="3499539"/>
              <a:ext cx="1949816" cy="85155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e-DE" dirty="0" err="1"/>
                <a:t>ObjectDefinition</a:t>
              </a:r>
              <a:endParaRPr lang="de-DE" dirty="0"/>
            </a:p>
            <a:p>
              <a:r>
                <a:rPr lang="de-DE" sz="1400" i="1" dirty="0"/>
                <a:t>Real </a:t>
              </a:r>
              <a:r>
                <a:rPr lang="de-DE" sz="1400" i="1" dirty="0" err="1"/>
                <a:t>world</a:t>
              </a:r>
              <a:r>
                <a:rPr lang="de-DE" sz="1400" i="1" dirty="0"/>
                <a:t> </a:t>
              </a:r>
              <a:r>
                <a:rPr lang="de-DE" sz="1400" i="1" dirty="0" err="1"/>
                <a:t>object</a:t>
              </a:r>
              <a:r>
                <a:rPr lang="de-DE" sz="1400" i="1" dirty="0"/>
                <a:t> </a:t>
              </a:r>
              <a:r>
                <a:rPr lang="de-DE" sz="1400" i="1" dirty="0" err="1"/>
                <a:t>that</a:t>
              </a:r>
              <a:r>
                <a:rPr lang="de-DE" sz="1400" i="1" dirty="0"/>
                <a:t> </a:t>
              </a:r>
              <a:r>
                <a:rPr lang="de-DE" sz="1400" i="1" dirty="0" err="1"/>
                <a:t>causes</a:t>
              </a:r>
              <a:r>
                <a:rPr lang="de-DE" sz="1400" i="1" dirty="0"/>
                <a:t> </a:t>
              </a:r>
              <a:r>
                <a:rPr lang="de-DE" sz="1400" i="1" dirty="0" err="1"/>
                <a:t>the</a:t>
              </a:r>
              <a:r>
                <a:rPr lang="de-DE" sz="1400" i="1" dirty="0"/>
                <a:t> </a:t>
              </a:r>
              <a:r>
                <a:rPr lang="de-DE" sz="1400" i="1" dirty="0" err="1"/>
                <a:t>UASZone</a:t>
              </a:r>
              <a:endParaRPr lang="en-GB" sz="1400" i="1" dirty="0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C4A7A710-F79C-486D-A6D4-1E346A3C65EF}"/>
                </a:ext>
              </a:extLst>
            </p:cNvPr>
            <p:cNvSpPr/>
            <p:nvPr/>
          </p:nvSpPr>
          <p:spPr>
            <a:xfrm>
              <a:off x="4120055" y="4825786"/>
              <a:ext cx="2262909" cy="95575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e-DE" dirty="0" err="1"/>
                <a:t>TemporalDefinition</a:t>
              </a:r>
              <a:endParaRPr lang="de-DE" dirty="0"/>
            </a:p>
            <a:p>
              <a:r>
                <a:rPr lang="de-DE" sz="1400" i="1" dirty="0" err="1"/>
                <a:t>Defines</a:t>
              </a:r>
              <a:r>
                <a:rPr lang="de-DE" sz="1400" i="1" dirty="0"/>
                <a:t> </a:t>
              </a:r>
              <a:r>
                <a:rPr lang="de-DE" sz="1400" i="1" dirty="0" err="1"/>
                <a:t>the</a:t>
              </a:r>
              <a:r>
                <a:rPr lang="de-DE" sz="1400" i="1" dirty="0"/>
                <a:t> </a:t>
              </a:r>
              <a:r>
                <a:rPr lang="de-DE" sz="1400" i="1" dirty="0" err="1"/>
                <a:t>applicability</a:t>
              </a:r>
              <a:r>
                <a:rPr lang="de-DE" sz="1400" i="1" dirty="0"/>
                <a:t> </a:t>
              </a:r>
              <a:r>
                <a:rPr lang="de-DE" sz="1400" i="1" dirty="0" err="1"/>
                <a:t>dates</a:t>
              </a:r>
              <a:r>
                <a:rPr lang="de-DE" sz="1400" i="1" dirty="0"/>
                <a:t> and </a:t>
              </a:r>
              <a:r>
                <a:rPr lang="de-DE" sz="1400" i="1" dirty="0" err="1"/>
                <a:t>times</a:t>
              </a:r>
              <a:r>
                <a:rPr lang="de-DE" sz="1400" i="1" dirty="0"/>
                <a:t> </a:t>
              </a:r>
              <a:r>
                <a:rPr lang="de-DE" sz="1400" i="1" dirty="0" err="1"/>
                <a:t>of</a:t>
              </a:r>
              <a:r>
                <a:rPr lang="de-DE" sz="1400" i="1" dirty="0"/>
                <a:t> </a:t>
              </a:r>
              <a:r>
                <a:rPr lang="de-DE" sz="1400" i="1" dirty="0" err="1"/>
                <a:t>the</a:t>
              </a:r>
              <a:r>
                <a:rPr lang="de-DE" sz="1400" i="1" dirty="0"/>
                <a:t> </a:t>
              </a:r>
              <a:r>
                <a:rPr lang="de-DE" sz="1400" i="1" dirty="0" err="1"/>
                <a:t>zone</a:t>
              </a:r>
              <a:endParaRPr lang="de-DE" dirty="0"/>
            </a:p>
          </p:txBody>
        </p:sp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B2A689A4-5748-467A-9932-714F1780A0BF}"/>
                </a:ext>
              </a:extLst>
            </p:cNvPr>
            <p:cNvGrpSpPr/>
            <p:nvPr/>
          </p:nvGrpSpPr>
          <p:grpSpPr>
            <a:xfrm>
              <a:off x="5091951" y="1661200"/>
              <a:ext cx="200485" cy="702069"/>
              <a:chOff x="9236364" y="249382"/>
              <a:chExt cx="203200" cy="711200"/>
            </a:xfrm>
          </p:grpSpPr>
          <p:sp>
            <p:nvSpPr>
              <p:cNvPr id="3" name="Gleichschenkliges Dreieck 2">
                <a:extLst>
                  <a:ext uri="{FF2B5EF4-FFF2-40B4-BE49-F238E27FC236}">
                    <a16:creationId xmlns:a16="http://schemas.microsoft.com/office/drawing/2014/main" id="{710705E7-3127-436C-96E1-12503C3FF931}"/>
                  </a:ext>
                </a:extLst>
              </p:cNvPr>
              <p:cNvSpPr/>
              <p:nvPr/>
            </p:nvSpPr>
            <p:spPr>
              <a:xfrm>
                <a:off x="9236364" y="249382"/>
                <a:ext cx="203200" cy="185056"/>
              </a:xfrm>
              <a:prstGeom prst="triangle">
                <a:avLst/>
              </a:prstGeom>
              <a:solidFill>
                <a:schemeClr val="bg1"/>
              </a:solidFill>
              <a:ln w="19050">
                <a:solidFill>
                  <a:srgbClr val="0093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" name="Gerader Verbinder 5">
                <a:extLst>
                  <a:ext uri="{FF2B5EF4-FFF2-40B4-BE49-F238E27FC236}">
                    <a16:creationId xmlns:a16="http://schemas.microsoft.com/office/drawing/2014/main" id="{0E333803-E7A3-41C9-9D2D-4C1BE39745D2}"/>
                  </a:ext>
                </a:extLst>
              </p:cNvPr>
              <p:cNvCxnSpPr>
                <a:stCxn id="3" idx="3"/>
              </p:cNvCxnSpPr>
              <p:nvPr/>
            </p:nvCxnSpPr>
            <p:spPr>
              <a:xfrm>
                <a:off x="9337964" y="434438"/>
                <a:ext cx="0" cy="526144"/>
              </a:xfrm>
              <a:prstGeom prst="line">
                <a:avLst/>
              </a:prstGeom>
              <a:ln w="19050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1D806944-53FE-4129-9E13-46AB23E573DD}"/>
                </a:ext>
              </a:extLst>
            </p:cNvPr>
            <p:cNvGrpSpPr/>
            <p:nvPr/>
          </p:nvGrpSpPr>
          <p:grpSpPr>
            <a:xfrm>
              <a:off x="2983984" y="2543244"/>
              <a:ext cx="1126835" cy="203200"/>
              <a:chOff x="7139709" y="434438"/>
              <a:chExt cx="1126835" cy="203200"/>
            </a:xfrm>
          </p:grpSpPr>
          <p:sp>
            <p:nvSpPr>
              <p:cNvPr id="20" name="Raute 19">
                <a:extLst>
                  <a:ext uri="{FF2B5EF4-FFF2-40B4-BE49-F238E27FC236}">
                    <a16:creationId xmlns:a16="http://schemas.microsoft.com/office/drawing/2014/main" id="{774A0655-3908-4155-9907-A59F7AF35111}"/>
                  </a:ext>
                </a:extLst>
              </p:cNvPr>
              <p:cNvSpPr/>
              <p:nvPr/>
            </p:nvSpPr>
            <p:spPr>
              <a:xfrm>
                <a:off x="7934037" y="434438"/>
                <a:ext cx="332507" cy="203200"/>
              </a:xfrm>
              <a:prstGeom prst="diamond">
                <a:avLst/>
              </a:prstGeom>
              <a:solidFill>
                <a:schemeClr val="bg1"/>
              </a:solidFill>
              <a:ln w="19050">
                <a:solidFill>
                  <a:srgbClr val="0093D5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" name="Gerader Verbinder 21">
                <a:extLst>
                  <a:ext uri="{FF2B5EF4-FFF2-40B4-BE49-F238E27FC236}">
                    <a16:creationId xmlns:a16="http://schemas.microsoft.com/office/drawing/2014/main" id="{206FB9E0-97BB-40BD-8D3B-982B407C2B8B}"/>
                  </a:ext>
                </a:extLst>
              </p:cNvPr>
              <p:cNvCxnSpPr>
                <a:cxnSpLocks/>
                <a:stCxn id="20" idx="1"/>
              </p:cNvCxnSpPr>
              <p:nvPr/>
            </p:nvCxnSpPr>
            <p:spPr>
              <a:xfrm flipH="1">
                <a:off x="7139709" y="536038"/>
                <a:ext cx="794328" cy="0"/>
              </a:xfrm>
              <a:prstGeom prst="line">
                <a:avLst/>
              </a:prstGeom>
              <a:ln w="19050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B763A5BA-9CB2-4A33-83A0-86EC0AD52BAB}"/>
                </a:ext>
              </a:extLst>
            </p:cNvPr>
            <p:cNvGrpSpPr/>
            <p:nvPr/>
          </p:nvGrpSpPr>
          <p:grpSpPr>
            <a:xfrm>
              <a:off x="2966648" y="3816834"/>
              <a:ext cx="1126835" cy="203200"/>
              <a:chOff x="7139709" y="757382"/>
              <a:chExt cx="1126835" cy="203200"/>
            </a:xfrm>
          </p:grpSpPr>
          <p:sp>
            <p:nvSpPr>
              <p:cNvPr id="19" name="Raute 18">
                <a:extLst>
                  <a:ext uri="{FF2B5EF4-FFF2-40B4-BE49-F238E27FC236}">
                    <a16:creationId xmlns:a16="http://schemas.microsoft.com/office/drawing/2014/main" id="{11038165-D15E-42BE-BA5D-7979CFE951C1}"/>
                  </a:ext>
                </a:extLst>
              </p:cNvPr>
              <p:cNvSpPr/>
              <p:nvPr/>
            </p:nvSpPr>
            <p:spPr>
              <a:xfrm>
                <a:off x="7934037" y="757382"/>
                <a:ext cx="332507" cy="203200"/>
              </a:xfrm>
              <a:prstGeom prst="diamond">
                <a:avLst/>
              </a:prstGeom>
              <a:solidFill>
                <a:srgbClr val="0093D5"/>
              </a:solidFill>
              <a:ln>
                <a:solidFill>
                  <a:srgbClr val="0093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3" name="Gerader Verbinder 22">
                <a:extLst>
                  <a:ext uri="{FF2B5EF4-FFF2-40B4-BE49-F238E27FC236}">
                    <a16:creationId xmlns:a16="http://schemas.microsoft.com/office/drawing/2014/main" id="{64030258-192F-4299-A05E-EFAAD7088B0C}"/>
                  </a:ext>
                </a:extLst>
              </p:cNvPr>
              <p:cNvCxnSpPr>
                <a:cxnSpLocks/>
                <a:stCxn id="19" idx="1"/>
              </p:cNvCxnSpPr>
              <p:nvPr/>
            </p:nvCxnSpPr>
            <p:spPr>
              <a:xfrm flipH="1">
                <a:off x="7139709" y="858982"/>
                <a:ext cx="794328" cy="0"/>
              </a:xfrm>
              <a:prstGeom prst="line">
                <a:avLst/>
              </a:prstGeom>
              <a:ln w="19050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ED774B24-4764-4BB4-9261-541CBE1A0573}"/>
                </a:ext>
              </a:extLst>
            </p:cNvPr>
            <p:cNvSpPr/>
            <p:nvPr/>
          </p:nvSpPr>
          <p:spPr>
            <a:xfrm>
              <a:off x="4120055" y="2278905"/>
              <a:ext cx="2253673" cy="195382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e-DE" b="1" dirty="0" err="1"/>
                <a:t>UASRegulationZone</a:t>
              </a:r>
              <a:endParaRPr lang="de-DE" b="1" dirty="0"/>
            </a:p>
            <a:p>
              <a:r>
                <a:rPr lang="de-DE" sz="1400" i="1" dirty="0"/>
                <a:t>An </a:t>
              </a:r>
              <a:r>
                <a:rPr lang="de-DE" sz="1400" i="1" dirty="0" err="1"/>
                <a:t>airspace</a:t>
              </a:r>
              <a:r>
                <a:rPr lang="de-DE" sz="1400" i="1" dirty="0"/>
                <a:t> </a:t>
              </a:r>
              <a:r>
                <a:rPr lang="de-DE" sz="1400" i="1" dirty="0" err="1"/>
                <a:t>of</a:t>
              </a:r>
              <a:r>
                <a:rPr lang="de-DE" sz="1400" i="1" dirty="0"/>
                <a:t> </a:t>
              </a:r>
              <a:r>
                <a:rPr lang="de-DE" sz="1400" i="1" dirty="0" err="1"/>
                <a:t>definied</a:t>
              </a:r>
              <a:r>
                <a:rPr lang="de-DE" sz="1400" i="1" dirty="0"/>
                <a:t> </a:t>
              </a:r>
              <a:r>
                <a:rPr lang="de-DE" sz="1400" i="1" dirty="0" err="1"/>
                <a:t>dimensions</a:t>
              </a:r>
              <a:r>
                <a:rPr lang="de-DE" sz="1400" i="1" dirty="0"/>
                <a:t>, </a:t>
              </a:r>
              <a:r>
                <a:rPr lang="de-DE" sz="1400" i="1" dirty="0" err="1"/>
                <a:t>above</a:t>
              </a:r>
              <a:r>
                <a:rPr lang="de-DE" sz="1400" i="1" dirty="0"/>
                <a:t> </a:t>
              </a:r>
              <a:r>
                <a:rPr lang="de-DE" sz="1400" i="1" dirty="0" err="1"/>
                <a:t>the</a:t>
              </a:r>
              <a:r>
                <a:rPr lang="de-DE" sz="1400" i="1" dirty="0"/>
                <a:t> </a:t>
              </a:r>
              <a:r>
                <a:rPr lang="de-DE" sz="1400" i="1" dirty="0" err="1"/>
                <a:t>land</a:t>
              </a:r>
              <a:r>
                <a:rPr lang="de-DE" sz="1400" i="1" dirty="0"/>
                <a:t> area </a:t>
              </a:r>
              <a:r>
                <a:rPr lang="de-DE" sz="1400" i="1" dirty="0" err="1"/>
                <a:t>or</a:t>
              </a:r>
              <a:r>
                <a:rPr lang="de-DE" sz="1400" i="1" dirty="0"/>
                <a:t> territorial </a:t>
              </a:r>
              <a:r>
                <a:rPr lang="de-DE" sz="1400" i="1" dirty="0" err="1"/>
                <a:t>waters</a:t>
              </a:r>
              <a:r>
                <a:rPr lang="de-DE" sz="1400" i="1" dirty="0"/>
                <a:t> </a:t>
              </a:r>
              <a:r>
                <a:rPr lang="de-DE" sz="1400" i="1" dirty="0" err="1"/>
                <a:t>of</a:t>
              </a:r>
              <a:r>
                <a:rPr lang="de-DE" sz="1400" i="1" dirty="0"/>
                <a:t> a </a:t>
              </a:r>
              <a:r>
                <a:rPr lang="de-DE" sz="1400" i="1" dirty="0" err="1"/>
                <a:t>state</a:t>
              </a:r>
              <a:r>
                <a:rPr lang="de-DE" sz="1400" i="1" dirty="0"/>
                <a:t>, </a:t>
              </a:r>
              <a:r>
                <a:rPr lang="de-DE" sz="1400" i="1" dirty="0" err="1"/>
                <a:t>within</a:t>
              </a:r>
              <a:r>
                <a:rPr lang="de-DE" sz="1400" i="1" dirty="0"/>
                <a:t> </a:t>
              </a:r>
              <a:r>
                <a:rPr lang="de-DE" sz="1400" i="1" dirty="0" err="1"/>
                <a:t>which</a:t>
              </a:r>
              <a:r>
                <a:rPr lang="de-DE" sz="1400" i="1" dirty="0"/>
                <a:t> a </a:t>
              </a:r>
              <a:r>
                <a:rPr lang="de-DE" sz="1400" i="1" dirty="0" err="1"/>
                <a:t>particular</a:t>
              </a:r>
              <a:r>
                <a:rPr lang="de-DE" sz="1400" i="1" dirty="0"/>
                <a:t> </a:t>
              </a:r>
              <a:r>
                <a:rPr lang="de-DE" sz="1400" i="1" dirty="0" err="1"/>
                <a:t>restriction</a:t>
              </a:r>
              <a:r>
                <a:rPr lang="de-DE" sz="1400" i="1" dirty="0"/>
                <a:t> </a:t>
              </a:r>
              <a:r>
                <a:rPr lang="de-DE" sz="1400" i="1" dirty="0" err="1"/>
                <a:t>or</a:t>
              </a:r>
              <a:r>
                <a:rPr lang="de-DE" sz="1400" i="1" dirty="0"/>
                <a:t> </a:t>
              </a:r>
              <a:r>
                <a:rPr lang="de-DE" sz="1400" i="1" dirty="0" err="1"/>
                <a:t>condition</a:t>
              </a:r>
              <a:r>
                <a:rPr lang="de-DE" sz="1400" i="1" dirty="0"/>
                <a:t> </a:t>
              </a:r>
              <a:r>
                <a:rPr lang="de-DE" sz="1400" i="1" dirty="0" err="1"/>
                <a:t>for</a:t>
              </a:r>
              <a:r>
                <a:rPr lang="de-DE" sz="1400" i="1" dirty="0"/>
                <a:t> UAS </a:t>
              </a:r>
              <a:r>
                <a:rPr lang="de-DE" sz="1400" i="1" dirty="0" err="1"/>
                <a:t>flight</a:t>
              </a:r>
              <a:r>
                <a:rPr lang="de-DE" sz="1400" i="1" dirty="0"/>
                <a:t> </a:t>
              </a:r>
              <a:r>
                <a:rPr lang="de-DE" sz="1400" i="1" dirty="0" err="1"/>
                <a:t>applies</a:t>
              </a:r>
              <a:endParaRPr lang="de-DE" sz="1400" i="1" dirty="0"/>
            </a:p>
            <a:p>
              <a:endParaRPr lang="en-GB" b="1" dirty="0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B2D030BA-2FFF-499E-9962-2EFAED850345}"/>
                </a:ext>
              </a:extLst>
            </p:cNvPr>
            <p:cNvSpPr/>
            <p:nvPr/>
          </p:nvSpPr>
          <p:spPr>
            <a:xfrm>
              <a:off x="4129292" y="1208212"/>
              <a:ext cx="2253672" cy="43154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e-DE" dirty="0" err="1"/>
                <a:t>UASZone</a:t>
              </a:r>
              <a:r>
                <a:rPr lang="de-DE" dirty="0"/>
                <a:t> (</a:t>
              </a:r>
              <a:r>
                <a:rPr lang="de-DE" dirty="0" err="1"/>
                <a:t>abstract</a:t>
              </a:r>
              <a:r>
                <a:rPr lang="de-DE" dirty="0"/>
                <a:t>)</a:t>
              </a:r>
            </a:p>
          </p:txBody>
        </p:sp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BCF0A641-3A32-48EB-BE3F-30612E88DCE5}"/>
                </a:ext>
              </a:extLst>
            </p:cNvPr>
            <p:cNvSpPr/>
            <p:nvPr/>
          </p:nvSpPr>
          <p:spPr>
            <a:xfrm>
              <a:off x="963564" y="1516643"/>
              <a:ext cx="2198255" cy="152452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e-DE" dirty="0"/>
                <a:t>Authority</a:t>
              </a:r>
            </a:p>
            <a:p>
              <a:r>
                <a:rPr lang="en-GB" sz="1400" i="1" dirty="0"/>
                <a:t>A relevant authority that is in charge for authorising, being notified or providing information for UAS operations in the UAS Zone</a:t>
              </a: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70D92F6-A99C-459C-8931-161EF2C68569}"/>
                </a:ext>
              </a:extLst>
            </p:cNvPr>
            <p:cNvSpPr/>
            <p:nvPr/>
          </p:nvSpPr>
          <p:spPr>
            <a:xfrm>
              <a:off x="936992" y="3629084"/>
              <a:ext cx="2198255" cy="109069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de-DE" dirty="0" err="1"/>
                <a:t>Condition</a:t>
              </a:r>
              <a:endParaRPr lang="de-DE" dirty="0"/>
            </a:p>
            <a:p>
              <a:r>
                <a:rPr lang="en-GB" sz="1400" i="1" dirty="0"/>
                <a:t>An indication of the conditions under which the zone can be used</a:t>
              </a:r>
            </a:p>
          </p:txBody>
        </p: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0EEDC847-18FC-415B-8B91-56D21BCAE941}"/>
                </a:ext>
              </a:extLst>
            </p:cNvPr>
            <p:cNvGrpSpPr/>
            <p:nvPr/>
          </p:nvGrpSpPr>
          <p:grpSpPr>
            <a:xfrm rot="10800000">
              <a:off x="6382964" y="2543244"/>
              <a:ext cx="1126835" cy="203200"/>
              <a:chOff x="7139709" y="757382"/>
              <a:chExt cx="1126835" cy="203200"/>
            </a:xfrm>
          </p:grpSpPr>
          <p:sp>
            <p:nvSpPr>
              <p:cNvPr id="30" name="Raute 29">
                <a:extLst>
                  <a:ext uri="{FF2B5EF4-FFF2-40B4-BE49-F238E27FC236}">
                    <a16:creationId xmlns:a16="http://schemas.microsoft.com/office/drawing/2014/main" id="{E6C00CB2-58BC-4CE2-9127-86735E37C61F}"/>
                  </a:ext>
                </a:extLst>
              </p:cNvPr>
              <p:cNvSpPr/>
              <p:nvPr/>
            </p:nvSpPr>
            <p:spPr>
              <a:xfrm>
                <a:off x="7934037" y="757382"/>
                <a:ext cx="332507" cy="203200"/>
              </a:xfrm>
              <a:prstGeom prst="diamond">
                <a:avLst/>
              </a:prstGeom>
              <a:solidFill>
                <a:srgbClr val="0093D5"/>
              </a:solidFill>
              <a:ln>
                <a:solidFill>
                  <a:srgbClr val="0093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1" name="Gerader Verbinder 30">
                <a:extLst>
                  <a:ext uri="{FF2B5EF4-FFF2-40B4-BE49-F238E27FC236}">
                    <a16:creationId xmlns:a16="http://schemas.microsoft.com/office/drawing/2014/main" id="{8C830BDB-7CC9-42BE-A20F-9596EDFF0CF3}"/>
                  </a:ext>
                </a:extLst>
              </p:cNvPr>
              <p:cNvCxnSpPr>
                <a:cxnSpLocks/>
                <a:stCxn id="30" idx="1"/>
              </p:cNvCxnSpPr>
              <p:nvPr/>
            </p:nvCxnSpPr>
            <p:spPr>
              <a:xfrm flipH="1">
                <a:off x="7139709" y="858982"/>
                <a:ext cx="794328" cy="0"/>
              </a:xfrm>
              <a:prstGeom prst="line">
                <a:avLst/>
              </a:prstGeom>
              <a:ln w="19050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DF965DC5-1ECE-4563-A72C-84F64684F1BC}"/>
                </a:ext>
              </a:extLst>
            </p:cNvPr>
            <p:cNvGrpSpPr/>
            <p:nvPr/>
          </p:nvGrpSpPr>
          <p:grpSpPr>
            <a:xfrm rot="10800000">
              <a:off x="6359082" y="3853505"/>
              <a:ext cx="1126835" cy="203200"/>
              <a:chOff x="7139709" y="757382"/>
              <a:chExt cx="1126835" cy="203200"/>
            </a:xfrm>
          </p:grpSpPr>
          <p:sp>
            <p:nvSpPr>
              <p:cNvPr id="33" name="Raute 32">
                <a:extLst>
                  <a:ext uri="{FF2B5EF4-FFF2-40B4-BE49-F238E27FC236}">
                    <a16:creationId xmlns:a16="http://schemas.microsoft.com/office/drawing/2014/main" id="{9112F5C1-59B5-4354-9768-CA4A67EA3787}"/>
                  </a:ext>
                </a:extLst>
              </p:cNvPr>
              <p:cNvSpPr/>
              <p:nvPr/>
            </p:nvSpPr>
            <p:spPr>
              <a:xfrm>
                <a:off x="7934037" y="757382"/>
                <a:ext cx="332507" cy="203200"/>
              </a:xfrm>
              <a:prstGeom prst="diamond">
                <a:avLst/>
              </a:prstGeom>
              <a:solidFill>
                <a:srgbClr val="0093D5"/>
              </a:solidFill>
              <a:ln>
                <a:solidFill>
                  <a:srgbClr val="0093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9C2636EC-1B46-4F00-9C76-C6CA99A2EDC3}"/>
                  </a:ext>
                </a:extLst>
              </p:cNvPr>
              <p:cNvCxnSpPr>
                <a:cxnSpLocks/>
                <a:stCxn id="33" idx="1"/>
              </p:cNvCxnSpPr>
              <p:nvPr/>
            </p:nvCxnSpPr>
            <p:spPr>
              <a:xfrm flipH="1">
                <a:off x="7139709" y="858982"/>
                <a:ext cx="794328" cy="0"/>
              </a:xfrm>
              <a:prstGeom prst="line">
                <a:avLst/>
              </a:prstGeom>
              <a:ln w="19050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cxnSp>
          <p:nvCxnSpPr>
            <p:cNvPr id="39" name="Gerade Verbindung mit Pfeil 38">
              <a:extLst>
                <a:ext uri="{FF2B5EF4-FFF2-40B4-BE49-F238E27FC236}">
                  <a16:creationId xmlns:a16="http://schemas.microsoft.com/office/drawing/2014/main" id="{AD8CA090-9227-4ABB-84CF-09A6D581853C}"/>
                </a:ext>
              </a:extLst>
            </p:cNvPr>
            <p:cNvCxnSpPr>
              <a:stCxn id="15" idx="0"/>
              <a:endCxn id="11" idx="2"/>
            </p:cNvCxnSpPr>
            <p:nvPr/>
          </p:nvCxnSpPr>
          <p:spPr>
            <a:xfrm flipH="1" flipV="1">
              <a:off x="5246892" y="4232730"/>
              <a:ext cx="4618" cy="593056"/>
            </a:xfrm>
            <a:prstGeom prst="straightConnector1">
              <a:avLst/>
            </a:prstGeom>
            <a:ln w="28575">
              <a:solidFill>
                <a:srgbClr val="0093D5"/>
              </a:solidFill>
              <a:prstDash val="sysDash"/>
              <a:tailEnd type="triangle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47" name="Grafik 46">
            <a:extLst>
              <a:ext uri="{FF2B5EF4-FFF2-40B4-BE49-F238E27FC236}">
                <a16:creationId xmlns:a16="http://schemas.microsoft.com/office/drawing/2014/main" id="{AF990F06-683B-4F60-9251-D405CD6F76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0" t="5848" r="15571" b="14549"/>
          <a:stretch/>
        </p:blipFill>
        <p:spPr>
          <a:xfrm>
            <a:off x="9550270" y="1064633"/>
            <a:ext cx="1504682" cy="174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56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F7522FF7-C5C9-4E70-B250-34271F52FB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0" t="5848" r="15571" b="14549"/>
          <a:stretch/>
        </p:blipFill>
        <p:spPr>
          <a:xfrm>
            <a:off x="9929936" y="522138"/>
            <a:ext cx="1504682" cy="174739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75687E1-2188-4410-B5AD-BCD07B2E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2138"/>
            <a:ext cx="10515600" cy="834410"/>
          </a:xfrm>
        </p:spPr>
        <p:txBody>
          <a:bodyPr>
            <a:normAutofit fontScale="90000"/>
          </a:bodyPr>
          <a:lstStyle/>
          <a:p>
            <a:r>
              <a:rPr lang="de-DE" sz="3600" dirty="0" err="1"/>
              <a:t>fAIRPORT</a:t>
            </a:r>
            <a:br>
              <a:rPr lang="de-DE" sz="2800" dirty="0"/>
            </a:br>
            <a:br>
              <a:rPr lang="de-DE" sz="600" dirty="0"/>
            </a:br>
            <a:r>
              <a:rPr lang="de-DE" sz="3100" dirty="0"/>
              <a:t>Source </a:t>
            </a:r>
            <a:r>
              <a:rPr lang="de-DE" sz="3100" dirty="0" err="1"/>
              <a:t>data</a:t>
            </a:r>
            <a:r>
              <a:rPr lang="de-DE" sz="3100" dirty="0"/>
              <a:t> and </a:t>
            </a:r>
            <a:r>
              <a:rPr lang="de-DE" sz="3100" dirty="0" err="1"/>
              <a:t>target</a:t>
            </a:r>
            <a:r>
              <a:rPr lang="de-DE" sz="3100" dirty="0"/>
              <a:t> </a:t>
            </a:r>
            <a:r>
              <a:rPr lang="de-DE" sz="3100" dirty="0" err="1"/>
              <a:t>data</a:t>
            </a:r>
            <a:r>
              <a:rPr lang="de-DE" sz="3100" dirty="0"/>
              <a:t> </a:t>
            </a:r>
            <a:r>
              <a:rPr lang="de-DE" sz="3100" dirty="0" err="1"/>
              <a:t>set</a:t>
            </a:r>
            <a:endParaRPr lang="en-GB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2468C6-F15F-438C-B86D-EEBCEBB78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96419" cy="40737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b="1" dirty="0" err="1"/>
              <a:t>Resulting</a:t>
            </a:r>
            <a:r>
              <a:rPr lang="de-DE" sz="2400" b="1" dirty="0"/>
              <a:t> Target </a:t>
            </a:r>
            <a:r>
              <a:rPr lang="de-DE" sz="2400" b="1" dirty="0" err="1"/>
              <a:t>dataset</a:t>
            </a:r>
            <a:endParaRPr lang="de-DE" sz="2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100" i="1" dirty="0" err="1"/>
              <a:t>UASRegulationZones</a:t>
            </a:r>
            <a:r>
              <a:rPr lang="de-DE" sz="2100" dirty="0"/>
              <a:t> (</a:t>
            </a:r>
            <a:r>
              <a:rPr lang="de-DE" sz="2100" dirty="0" err="1"/>
              <a:t>minimum</a:t>
            </a:r>
            <a:r>
              <a:rPr lang="de-DE" sz="2100" dirty="0"/>
              <a:t> 2,5 D) </a:t>
            </a:r>
            <a:r>
              <a:rPr lang="de-DE" sz="2100" dirty="0" err="1"/>
              <a:t>including</a:t>
            </a:r>
            <a:r>
              <a:rPr lang="de-DE" sz="2100" dirty="0"/>
              <a:t> </a:t>
            </a:r>
            <a:r>
              <a:rPr lang="de-DE" sz="2100" dirty="0" err="1"/>
              <a:t>risk</a:t>
            </a:r>
            <a:r>
              <a:rPr lang="de-DE" sz="2100" dirty="0"/>
              <a:t> </a:t>
            </a:r>
            <a:r>
              <a:rPr lang="de-DE" sz="2100" dirty="0" err="1"/>
              <a:t>classes</a:t>
            </a:r>
            <a:r>
              <a:rPr lang="de-DE" sz="2100" dirty="0"/>
              <a:t> </a:t>
            </a:r>
            <a:r>
              <a:rPr lang="de-DE" sz="2100" dirty="0" err="1"/>
              <a:t>as</a:t>
            </a:r>
            <a:r>
              <a:rPr lang="de-DE" sz="2100" dirty="0"/>
              <a:t> </a:t>
            </a:r>
            <a:r>
              <a:rPr lang="de-DE" sz="2100" dirty="0" err="1"/>
              <a:t>defined</a:t>
            </a:r>
            <a:r>
              <a:rPr lang="de-DE" sz="2100" dirty="0"/>
              <a:t> in </a:t>
            </a:r>
            <a:r>
              <a:rPr lang="de-DE" sz="2100" dirty="0" err="1"/>
              <a:t>the</a:t>
            </a:r>
            <a:r>
              <a:rPr lang="de-DE" sz="2100" dirty="0"/>
              <a:t> </a:t>
            </a:r>
            <a:r>
              <a:rPr lang="de-DE" sz="2100" dirty="0" err="1"/>
              <a:t>regulations</a:t>
            </a:r>
            <a:endParaRPr lang="de-DE" sz="2100" dirty="0"/>
          </a:p>
          <a:p>
            <a:pPr marL="457200" lvl="2" indent="257175">
              <a:buFont typeface="Wingdings" panose="05000000000000000000" pitchFamily="2" charset="2"/>
              <a:buChar char="§"/>
            </a:pPr>
            <a:r>
              <a:rPr lang="de-DE" i="1" dirty="0" err="1">
                <a:sym typeface="Wingdings" panose="05000000000000000000" pitchFamily="2" charset="2"/>
              </a:rPr>
              <a:t>Geoobjects</a:t>
            </a:r>
            <a:r>
              <a:rPr lang="de-DE" i="1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that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initiate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UASRegulationZones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including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object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width</a:t>
            </a:r>
            <a:r>
              <a:rPr lang="de-DE" dirty="0">
                <a:sym typeface="Wingdings" panose="05000000000000000000" pitchFamily="2" charset="2"/>
              </a:rPr>
              <a:t> and </a:t>
            </a:r>
            <a:r>
              <a:rPr lang="de-DE" dirty="0" err="1">
                <a:sym typeface="Wingdings" panose="05000000000000000000" pitchFamily="2" charset="2"/>
              </a:rPr>
              <a:t>object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height</a:t>
            </a:r>
            <a:r>
              <a:rPr lang="de-DE" dirty="0">
                <a:sym typeface="Wingdings" panose="05000000000000000000" pitchFamily="2" charset="2"/>
              </a:rPr>
              <a:t> </a:t>
            </a:r>
          </a:p>
          <a:p>
            <a:pPr marL="0" lvl="1" indent="457200">
              <a:buFont typeface="Wingdings" panose="05000000000000000000" pitchFamily="2" charset="2"/>
              <a:buChar char="§"/>
            </a:pPr>
            <a:r>
              <a:rPr lang="de-DE" sz="2400" b="1" dirty="0" err="1"/>
              <a:t>Required</a:t>
            </a:r>
            <a:r>
              <a:rPr lang="de-DE" sz="2400" b="1" dirty="0"/>
              <a:t> Source </a:t>
            </a:r>
            <a:r>
              <a:rPr lang="de-DE" sz="2400" b="1" dirty="0" err="1"/>
              <a:t>data</a:t>
            </a:r>
            <a:endParaRPr lang="de-DE" sz="2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/>
              <a:t>Orthophotos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/>
              <a:t>Digital Elevation Model (DEM) and/</a:t>
            </a:r>
            <a:r>
              <a:rPr lang="de-DE" sz="2000" dirty="0" err="1"/>
              <a:t>or</a:t>
            </a:r>
            <a:r>
              <a:rPr lang="de-DE" sz="2000" dirty="0"/>
              <a:t> Digital Terrain Model (DTM)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/>
              <a:t>Building </a:t>
            </a:r>
            <a:r>
              <a:rPr lang="de-DE" sz="2000" dirty="0" err="1"/>
              <a:t>Footprints</a:t>
            </a:r>
            <a:r>
              <a:rPr lang="de-DE" sz="2000" dirty="0"/>
              <a:t> 2,5 D + </a:t>
            </a:r>
            <a:r>
              <a:rPr lang="de-DE" sz="2000" dirty="0" err="1"/>
              <a:t>Usage</a:t>
            </a:r>
            <a:r>
              <a:rPr lang="de-DE" sz="2000" dirty="0"/>
              <a:t> Classification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/>
              <a:t>Transport Network (Rail, Road, Air, </a:t>
            </a:r>
            <a:r>
              <a:rPr lang="de-DE" sz="2000" dirty="0" err="1"/>
              <a:t>Water</a:t>
            </a:r>
            <a:r>
              <a:rPr lang="de-DE" sz="2000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err="1"/>
              <a:t>Protected</a:t>
            </a:r>
            <a:r>
              <a:rPr lang="de-DE" sz="2000" dirty="0"/>
              <a:t> Areas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/>
              <a:t>Up-</a:t>
            </a:r>
            <a:r>
              <a:rPr lang="de-DE" sz="2000" dirty="0" err="1"/>
              <a:t>to</a:t>
            </a:r>
            <a:r>
              <a:rPr lang="de-DE" sz="2000" dirty="0"/>
              <a:t>-date </a:t>
            </a:r>
            <a:r>
              <a:rPr lang="de-DE" sz="2000" dirty="0" err="1"/>
              <a:t>hazard</a:t>
            </a:r>
            <a:r>
              <a:rPr lang="de-DE" sz="2000" dirty="0"/>
              <a:t> </a:t>
            </a:r>
            <a:r>
              <a:rPr lang="de-DE" sz="2000" dirty="0" err="1"/>
              <a:t>information</a:t>
            </a:r>
            <a:endParaRPr lang="de-DE" sz="2000" dirty="0"/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2000" dirty="0"/>
              <a:t>Up-</a:t>
            </a:r>
            <a:r>
              <a:rPr lang="de-DE" sz="2000" dirty="0" err="1"/>
              <a:t>to</a:t>
            </a:r>
            <a:r>
              <a:rPr lang="de-DE" sz="2000" dirty="0"/>
              <a:t>-date </a:t>
            </a:r>
            <a:r>
              <a:rPr lang="de-DE" sz="2000" dirty="0" err="1"/>
              <a:t>data</a:t>
            </a:r>
            <a:r>
              <a:rPr lang="de-DE" sz="2000" dirty="0"/>
              <a:t> on </a:t>
            </a:r>
            <a:r>
              <a:rPr lang="de-DE" sz="2000" dirty="0" err="1"/>
              <a:t>events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human </a:t>
            </a:r>
            <a:r>
              <a:rPr lang="de-DE" sz="2000" dirty="0" err="1"/>
              <a:t>crowds</a:t>
            </a:r>
            <a:endParaRPr lang="de-DE" sz="2000" dirty="0"/>
          </a:p>
          <a:p>
            <a:pPr>
              <a:buFont typeface="Wingdings" panose="05000000000000000000" pitchFamily="2" charset="2"/>
              <a:buChar char="§"/>
            </a:pPr>
            <a:endParaRPr lang="de-DE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7061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1E88E29-7E1A-4959-8F22-0CA2255E5E1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0" t="5848" r="15571" b="14549"/>
          <a:stretch/>
        </p:blipFill>
        <p:spPr>
          <a:xfrm>
            <a:off x="10243952" y="497432"/>
            <a:ext cx="1504682" cy="174739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75687E1-2188-4410-B5AD-BCD07B2E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7432"/>
            <a:ext cx="10515600" cy="834410"/>
          </a:xfrm>
        </p:spPr>
        <p:txBody>
          <a:bodyPr>
            <a:normAutofit fontScale="90000"/>
          </a:bodyPr>
          <a:lstStyle/>
          <a:p>
            <a:r>
              <a:rPr lang="de-DE" sz="3600" dirty="0" err="1"/>
              <a:t>fAIRPORT</a:t>
            </a:r>
            <a:r>
              <a:rPr lang="de-DE" sz="3600" dirty="0"/>
              <a:t> </a:t>
            </a:r>
            <a:br>
              <a:rPr lang="de-DE" sz="2800" dirty="0"/>
            </a:br>
            <a:r>
              <a:rPr lang="de-DE" sz="3100" dirty="0"/>
              <a:t>INSPIRE </a:t>
            </a:r>
            <a:r>
              <a:rPr lang="de-DE" sz="3100" dirty="0" err="1"/>
              <a:t>data</a:t>
            </a:r>
            <a:r>
              <a:rPr lang="de-DE" sz="3100" dirty="0"/>
              <a:t> </a:t>
            </a:r>
            <a:r>
              <a:rPr lang="de-DE" sz="3100" dirty="0" err="1"/>
              <a:t>of</a:t>
            </a:r>
            <a:r>
              <a:rPr lang="de-DE" sz="3100" dirty="0"/>
              <a:t> </a:t>
            </a:r>
            <a:r>
              <a:rPr lang="de-DE" sz="3100" dirty="0" err="1"/>
              <a:t>interest</a:t>
            </a:r>
            <a:r>
              <a:rPr lang="de-DE" sz="3100" dirty="0"/>
              <a:t> and possible INSPIRE </a:t>
            </a:r>
            <a:r>
              <a:rPr lang="de-DE" sz="3100" dirty="0" err="1"/>
              <a:t>target</a:t>
            </a:r>
            <a:r>
              <a:rPr lang="de-DE" sz="3100" dirty="0"/>
              <a:t> </a:t>
            </a:r>
            <a:r>
              <a:rPr lang="de-DE" sz="3100" dirty="0" err="1"/>
              <a:t>scheme</a:t>
            </a:r>
            <a:endParaRPr lang="en-GB" sz="31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2468C6-F15F-438C-B86D-EEBCEBB78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9370"/>
            <a:ext cx="9768841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1800" b="1" dirty="0"/>
              <a:t>Target INSPIRE </a:t>
            </a:r>
            <a:r>
              <a:rPr lang="de-DE" sz="1800" b="1" dirty="0" err="1"/>
              <a:t>Theme</a:t>
            </a:r>
            <a:r>
              <a:rPr lang="de-DE" sz="1800" b="1" dirty="0"/>
              <a:t> </a:t>
            </a:r>
            <a:r>
              <a:rPr lang="de-DE" sz="1800" b="1" dirty="0" err="1"/>
              <a:t>could</a:t>
            </a:r>
            <a:r>
              <a:rPr lang="de-DE" sz="1800" b="1" dirty="0"/>
              <a:t> </a:t>
            </a:r>
            <a:r>
              <a:rPr lang="de-DE" sz="1800" b="1" dirty="0" err="1"/>
              <a:t>be</a:t>
            </a:r>
            <a:r>
              <a:rPr lang="de-DE" sz="1800" b="1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dirty="0"/>
              <a:t>INSPIRE Area Management – </a:t>
            </a:r>
            <a:r>
              <a:rPr lang="de-DE" sz="1600" dirty="0" err="1"/>
              <a:t>ManagementRestrictionOrRegulationZone</a:t>
            </a:r>
            <a:endParaRPr lang="de-DE" sz="16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1600" dirty="0"/>
              <a:t>Definition: Area managed, restricted or regulated in accordance with a legal requirement related to an environmental policy or a policy or activity that may have an impact on the environment at any level of administration (international, European, national, regional and local).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1800" b="1" dirty="0"/>
              <a:t>INSPIRE </a:t>
            </a:r>
            <a:r>
              <a:rPr lang="de-DE" sz="1800" b="1" dirty="0" err="1"/>
              <a:t>Themes</a:t>
            </a:r>
            <a:r>
              <a:rPr lang="de-DE" sz="1800" b="1" dirty="0"/>
              <a:t> </a:t>
            </a:r>
            <a:r>
              <a:rPr lang="de-DE" sz="1800" b="1" dirty="0" err="1"/>
              <a:t>of</a:t>
            </a:r>
            <a:r>
              <a:rPr lang="de-DE" sz="1800" b="1" dirty="0"/>
              <a:t> </a:t>
            </a:r>
            <a:r>
              <a:rPr lang="de-DE" sz="1800" b="1" dirty="0" err="1"/>
              <a:t>interest</a:t>
            </a:r>
            <a:r>
              <a:rPr lang="de-DE" sz="1800" b="1" dirty="0"/>
              <a:t> </a:t>
            </a:r>
            <a:r>
              <a:rPr lang="de-DE" sz="1800" b="1" dirty="0" err="1"/>
              <a:t>as</a:t>
            </a:r>
            <a:r>
              <a:rPr lang="de-DE" sz="1800" b="1" dirty="0"/>
              <a:t> source </a:t>
            </a:r>
            <a:r>
              <a:rPr lang="de-DE" sz="1800" b="1" dirty="0" err="1"/>
              <a:t>data</a:t>
            </a:r>
            <a:r>
              <a:rPr lang="de-DE" sz="1800" b="1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dirty="0"/>
              <a:t>Land Use 		</a:t>
            </a:r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 err="1"/>
              <a:t>Classify</a:t>
            </a:r>
            <a:r>
              <a:rPr lang="de-DE" sz="1600" dirty="0"/>
              <a:t> </a:t>
            </a:r>
            <a:r>
              <a:rPr lang="de-DE" sz="1600" dirty="0" err="1"/>
              <a:t>GeoZones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dirty="0" err="1"/>
              <a:t>Cadastral</a:t>
            </a:r>
            <a:r>
              <a:rPr lang="de-DE" sz="1600" dirty="0"/>
              <a:t> </a:t>
            </a:r>
            <a:r>
              <a:rPr lang="de-DE" sz="1600" dirty="0" err="1"/>
              <a:t>Parcels</a:t>
            </a:r>
            <a:r>
              <a:rPr lang="de-DE" sz="1600" dirty="0"/>
              <a:t>	</a:t>
            </a:r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 err="1"/>
              <a:t>Exact</a:t>
            </a:r>
            <a:r>
              <a:rPr lang="de-DE" sz="1600" dirty="0"/>
              <a:t> </a:t>
            </a:r>
            <a:r>
              <a:rPr lang="de-DE" sz="1600" dirty="0" err="1"/>
              <a:t>definition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GeoZone</a:t>
            </a:r>
            <a:r>
              <a:rPr lang="de-DE" sz="1600" dirty="0"/>
              <a:t> </a:t>
            </a:r>
            <a:r>
              <a:rPr lang="de-DE" sz="1600" dirty="0" err="1"/>
              <a:t>based</a:t>
            </a:r>
            <a:r>
              <a:rPr lang="de-DE" sz="1600" dirty="0"/>
              <a:t> on </a:t>
            </a:r>
            <a:r>
              <a:rPr lang="de-DE" sz="1600" dirty="0" err="1"/>
              <a:t>Parcels</a:t>
            </a:r>
            <a:r>
              <a:rPr lang="de-DE" sz="1600" dirty="0"/>
              <a:t> and </a:t>
            </a:r>
            <a:r>
              <a:rPr lang="de-DE" sz="1600" dirty="0" err="1"/>
              <a:t>Landuse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dirty="0"/>
              <a:t>Buildings		</a:t>
            </a:r>
            <a:r>
              <a:rPr lang="de-DE" sz="1600" dirty="0">
                <a:sym typeface="Wingdings" panose="05000000000000000000" pitchFamily="2" charset="2"/>
              </a:rPr>
              <a:t></a:t>
            </a:r>
            <a:r>
              <a:rPr lang="de-DE" sz="1600" dirty="0"/>
              <a:t> </a:t>
            </a:r>
            <a:r>
              <a:rPr lang="de-DE" sz="1600" dirty="0" err="1"/>
              <a:t>Exact</a:t>
            </a:r>
            <a:r>
              <a:rPr lang="de-DE" sz="1600" dirty="0"/>
              <a:t> </a:t>
            </a:r>
            <a:r>
              <a:rPr lang="de-DE" sz="1600" dirty="0" err="1"/>
              <a:t>definition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GeoZone</a:t>
            </a:r>
            <a:r>
              <a:rPr lang="de-DE" sz="1600" dirty="0"/>
              <a:t> </a:t>
            </a:r>
            <a:r>
              <a:rPr lang="de-DE" sz="1600" dirty="0" err="1"/>
              <a:t>based</a:t>
            </a:r>
            <a:r>
              <a:rPr lang="de-DE" sz="1600" dirty="0"/>
              <a:t> on Buildings (2,5 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dirty="0" err="1"/>
              <a:t>Protected</a:t>
            </a:r>
            <a:r>
              <a:rPr lang="de-DE" sz="1600" dirty="0"/>
              <a:t> Sites 	</a:t>
            </a:r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/>
              <a:t>Flight </a:t>
            </a:r>
            <a:r>
              <a:rPr lang="de-DE" sz="1600" dirty="0" err="1"/>
              <a:t>ban</a:t>
            </a:r>
            <a:r>
              <a:rPr lang="de-DE" sz="1600" dirty="0"/>
              <a:t> in </a:t>
            </a:r>
            <a:r>
              <a:rPr lang="de-DE" sz="1600" dirty="0" err="1"/>
              <a:t>specific</a:t>
            </a:r>
            <a:r>
              <a:rPr lang="de-DE" sz="1600" dirty="0"/>
              <a:t> </a:t>
            </a:r>
            <a:r>
              <a:rPr lang="de-DE" sz="1600" dirty="0" err="1"/>
              <a:t>protected</a:t>
            </a:r>
            <a:r>
              <a:rPr lang="de-DE" sz="1600" dirty="0"/>
              <a:t> </a:t>
            </a:r>
            <a:r>
              <a:rPr lang="de-DE" sz="1600" dirty="0" err="1"/>
              <a:t>areas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dirty="0"/>
              <a:t>Energy Resources 	</a:t>
            </a:r>
            <a:r>
              <a:rPr lang="de-DE" sz="1600" dirty="0">
                <a:sym typeface="Wingdings" panose="05000000000000000000" pitchFamily="2" charset="2"/>
              </a:rPr>
              <a:t></a:t>
            </a:r>
            <a:r>
              <a:rPr lang="de-DE" sz="1600" dirty="0"/>
              <a:t> Flight </a:t>
            </a:r>
            <a:r>
              <a:rPr lang="de-DE" sz="1600" dirty="0" err="1"/>
              <a:t>ban</a:t>
            </a:r>
            <a:r>
              <a:rPr lang="de-DE" sz="1600" dirty="0"/>
              <a:t> </a:t>
            </a:r>
            <a:r>
              <a:rPr lang="de-DE" sz="1600" dirty="0" err="1"/>
              <a:t>over</a:t>
            </a:r>
            <a:r>
              <a:rPr lang="de-DE" sz="1600" dirty="0"/>
              <a:t> </a:t>
            </a:r>
            <a:r>
              <a:rPr lang="de-DE" sz="1600" dirty="0" err="1"/>
              <a:t>specific</a:t>
            </a:r>
            <a:r>
              <a:rPr lang="de-DE" sz="1600" dirty="0"/>
              <a:t> </a:t>
            </a:r>
            <a:r>
              <a:rPr lang="de-DE" sz="1600" dirty="0" err="1"/>
              <a:t>energy</a:t>
            </a:r>
            <a:r>
              <a:rPr lang="de-DE" sz="1600" dirty="0"/>
              <a:t> </a:t>
            </a:r>
            <a:r>
              <a:rPr lang="de-DE" sz="1600" dirty="0" err="1"/>
              <a:t>resources</a:t>
            </a:r>
            <a:r>
              <a:rPr lang="de-DE" sz="1600" dirty="0"/>
              <a:t> (</a:t>
            </a:r>
            <a:r>
              <a:rPr lang="de-DE" sz="1600" dirty="0" err="1"/>
              <a:t>biogas</a:t>
            </a:r>
            <a:r>
              <a:rPr lang="de-DE" sz="1600" dirty="0"/>
              <a:t>, power plants..)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dirty="0"/>
              <a:t>Transport Networks 	</a:t>
            </a:r>
            <a:r>
              <a:rPr lang="de-DE" sz="1600" dirty="0">
                <a:sym typeface="Wingdings" panose="05000000000000000000" pitchFamily="2" charset="2"/>
              </a:rPr>
              <a:t> </a:t>
            </a:r>
            <a:r>
              <a:rPr lang="de-DE" sz="1600" dirty="0"/>
              <a:t>Flight </a:t>
            </a:r>
            <a:r>
              <a:rPr lang="de-DE" sz="1600" dirty="0" err="1"/>
              <a:t>regulation</a:t>
            </a:r>
            <a:r>
              <a:rPr lang="de-DE" sz="1600" dirty="0"/>
              <a:t> </a:t>
            </a:r>
            <a:r>
              <a:rPr lang="de-DE" sz="1600" dirty="0" err="1"/>
              <a:t>over</a:t>
            </a:r>
            <a:r>
              <a:rPr lang="de-DE" sz="1600" dirty="0"/>
              <a:t> </a:t>
            </a:r>
            <a:r>
              <a:rPr lang="de-DE" sz="1600" dirty="0" err="1"/>
              <a:t>transport</a:t>
            </a:r>
            <a:r>
              <a:rPr lang="de-DE" sz="1600" dirty="0"/>
              <a:t> network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dirty="0"/>
              <a:t>Elevation 		</a:t>
            </a:r>
            <a:r>
              <a:rPr lang="de-DE" sz="1600" dirty="0">
                <a:sym typeface="Wingdings" panose="05000000000000000000" pitchFamily="2" charset="2"/>
              </a:rPr>
              <a:t></a:t>
            </a:r>
            <a:r>
              <a:rPr lang="de-DE" sz="1600" dirty="0"/>
              <a:t> </a:t>
            </a:r>
            <a:r>
              <a:rPr lang="de-DE" sz="1600" dirty="0" err="1"/>
              <a:t>Calculation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height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</a:t>
            </a:r>
            <a:r>
              <a:rPr lang="de-DE" sz="1600" dirty="0" err="1"/>
              <a:t>GeoZone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1600" dirty="0"/>
              <a:t>Utility and </a:t>
            </a:r>
            <a:r>
              <a:rPr lang="de-DE" sz="1600" dirty="0" err="1"/>
              <a:t>governmental</a:t>
            </a:r>
            <a:r>
              <a:rPr lang="de-DE" sz="1600" dirty="0"/>
              <a:t> </a:t>
            </a:r>
            <a:r>
              <a:rPr lang="de-DE" sz="1600" dirty="0" err="1"/>
              <a:t>services</a:t>
            </a:r>
            <a:r>
              <a:rPr lang="de-DE" sz="1600" dirty="0"/>
              <a:t> </a:t>
            </a:r>
            <a:r>
              <a:rPr lang="de-DE" sz="1600" dirty="0">
                <a:sym typeface="Wingdings" panose="05000000000000000000" pitchFamily="2" charset="2"/>
              </a:rPr>
              <a:t>Flight </a:t>
            </a:r>
            <a:r>
              <a:rPr lang="de-DE" sz="1600" dirty="0" err="1">
                <a:sym typeface="Wingdings" panose="05000000000000000000" pitchFamily="2" charset="2"/>
              </a:rPr>
              <a:t>regulations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exist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for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certain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governmental</a:t>
            </a:r>
            <a:r>
              <a:rPr lang="de-DE" sz="1600" dirty="0">
                <a:sym typeface="Wingdings" panose="05000000000000000000" pitchFamily="2" charset="2"/>
              </a:rPr>
              <a:t> </a:t>
            </a:r>
            <a:r>
              <a:rPr lang="de-DE" sz="1600" dirty="0" err="1">
                <a:sym typeface="Wingdings" panose="05000000000000000000" pitchFamily="2" charset="2"/>
              </a:rPr>
              <a:t>services</a:t>
            </a:r>
            <a:endParaRPr lang="de-DE" sz="1600" dirty="0"/>
          </a:p>
          <a:p>
            <a:pPr lvl="1">
              <a:buFont typeface="Wingdings" panose="05000000000000000000" pitchFamily="2" charset="2"/>
              <a:buChar char="§"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542193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E1C2DFD-3024-4E4A-9ACC-77612D09BA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0" t="5848" r="15571" b="14549"/>
          <a:stretch/>
        </p:blipFill>
        <p:spPr>
          <a:xfrm>
            <a:off x="9688816" y="951928"/>
            <a:ext cx="1504682" cy="174739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D9EBA02-39D8-4A40-A95C-BE7869301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7309"/>
            <a:ext cx="10515600" cy="1325563"/>
          </a:xfrm>
        </p:spPr>
        <p:txBody>
          <a:bodyPr>
            <a:normAutofit/>
          </a:bodyPr>
          <a:lstStyle/>
          <a:p>
            <a:r>
              <a:rPr lang="de-DE" sz="2800" dirty="0" err="1"/>
              <a:t>fAIRPORT</a:t>
            </a:r>
            <a:r>
              <a:rPr lang="de-DE" sz="2800" dirty="0"/>
              <a:t> – Tasks and </a:t>
            </a:r>
            <a:r>
              <a:rPr lang="de-DE" sz="2800" dirty="0" err="1"/>
              <a:t>Challenges</a:t>
            </a:r>
            <a:endParaRPr lang="en-GB" sz="3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D7EC88-A30F-49EE-8F3A-24E21805C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460345" cy="4351338"/>
          </a:xfrm>
        </p:spPr>
        <p:txBody>
          <a:bodyPr>
            <a:noAutofit/>
          </a:bodyPr>
          <a:lstStyle/>
          <a:p>
            <a:pPr marL="354013" lvl="1" indent="-354013">
              <a:buFont typeface="Wingdings" panose="05000000000000000000" pitchFamily="2" charset="2"/>
              <a:buChar char="§"/>
            </a:pPr>
            <a:r>
              <a:rPr lang="en-US" sz="1600" dirty="0"/>
              <a:t>There are </a:t>
            </a:r>
            <a:r>
              <a:rPr lang="en-US" sz="1600" b="1" dirty="0"/>
              <a:t>several existing data models </a:t>
            </a:r>
            <a:r>
              <a:rPr lang="en-US" sz="1600" dirty="0"/>
              <a:t>(DFS GEODM, ED-269, ALKIS, </a:t>
            </a:r>
            <a:r>
              <a:rPr lang="en-US" sz="1600" dirty="0" err="1"/>
              <a:t>etc</a:t>
            </a:r>
            <a:r>
              <a:rPr lang="en-US" sz="1600" dirty="0"/>
              <a:t>) that had to be harmonized</a:t>
            </a:r>
          </a:p>
          <a:p>
            <a:pPr marL="354013" lvl="1" indent="-354013">
              <a:buFont typeface="Wingdings" panose="05000000000000000000" pitchFamily="2" charset="2"/>
              <a:buChar char="§"/>
            </a:pPr>
            <a:r>
              <a:rPr lang="en-US" sz="1600" dirty="0"/>
              <a:t>The resulting target schema needs to fulfil the requirements defined by the stakeholders (Agreement)</a:t>
            </a:r>
          </a:p>
          <a:p>
            <a:pPr marL="354013" lvl="1" indent="-354013">
              <a:buFont typeface="Wingdings" panose="05000000000000000000" pitchFamily="2" charset="2"/>
              <a:buChar char="§"/>
            </a:pPr>
            <a:r>
              <a:rPr lang="en-US" sz="1600" dirty="0"/>
              <a:t>The conceptual model is designed &amp; aligned to the existing models in more than 3 iterations within the conceptual phase</a:t>
            </a:r>
          </a:p>
          <a:p>
            <a:pPr marL="354013" lvl="1" indent="-354013">
              <a:buFont typeface="Wingdings" panose="05000000000000000000" pitchFamily="2" charset="2"/>
              <a:buChar char="§"/>
            </a:pPr>
            <a:r>
              <a:rPr lang="en-US" sz="1600" dirty="0"/>
              <a:t>The decision on the encoding was easy as the, standard ED-269 mandatory requires </a:t>
            </a:r>
            <a:r>
              <a:rPr lang="en-US" sz="1600" dirty="0" err="1"/>
              <a:t>GeoJSON</a:t>
            </a:r>
            <a:r>
              <a:rPr lang="en-US" sz="1600" dirty="0"/>
              <a:t> encoding</a:t>
            </a:r>
          </a:p>
          <a:p>
            <a:pPr marL="354013" lvl="1" indent="-354013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54013" lvl="1" indent="-354013">
              <a:buFont typeface="Wingdings" panose="05000000000000000000" pitchFamily="2" charset="2"/>
              <a:buChar char="§"/>
            </a:pPr>
            <a:r>
              <a:rPr lang="en-US" sz="1600" b="1" dirty="0"/>
              <a:t>Challenges</a:t>
            </a:r>
          </a:p>
          <a:p>
            <a:pPr marL="811213" lvl="2" indent="-354013">
              <a:buFont typeface="Wingdings" panose="05000000000000000000" pitchFamily="2" charset="2"/>
              <a:buChar char="§"/>
            </a:pPr>
            <a:r>
              <a:rPr lang="en-US" sz="1600" dirty="0"/>
              <a:t>Some use-case Scenarios are underdefined because the related </a:t>
            </a:r>
            <a:r>
              <a:rPr lang="en-US" sz="1600" b="1" dirty="0"/>
              <a:t>legal processes are not yet clear</a:t>
            </a:r>
          </a:p>
          <a:p>
            <a:pPr marL="811213" lvl="2" indent="-354013">
              <a:buFont typeface="Wingdings" panose="05000000000000000000" pitchFamily="2" charset="2"/>
              <a:buChar char="§"/>
            </a:pPr>
            <a:r>
              <a:rPr lang="en-US" sz="1600" dirty="0"/>
              <a:t>As a result, it is unclear whether parts of the data model are expressive enough</a:t>
            </a:r>
          </a:p>
          <a:p>
            <a:pPr marL="811213" lvl="2" indent="-354013">
              <a:buFont typeface="Wingdings" panose="05000000000000000000" pitchFamily="2" charset="2"/>
              <a:buChar char="§"/>
            </a:pPr>
            <a:r>
              <a:rPr lang="en-US" sz="1600" dirty="0"/>
              <a:t>The agreement on the exact meaning of classes and </a:t>
            </a:r>
            <a:r>
              <a:rPr lang="en-US" sz="1600" dirty="0" err="1"/>
              <a:t>codelists</a:t>
            </a:r>
            <a:r>
              <a:rPr lang="en-US" sz="1600" dirty="0"/>
              <a:t> was challenging as two quite mature standards where involved, that partly differ </a:t>
            </a:r>
          </a:p>
          <a:p>
            <a:pPr marL="811213" lvl="2" indent="-354013">
              <a:buFont typeface="Wingdings" panose="05000000000000000000" pitchFamily="2" charset="2"/>
              <a:buChar char="§"/>
            </a:pPr>
            <a:r>
              <a:rPr lang="en-US" sz="1600" dirty="0"/>
              <a:t>When is the semantic model „good enough“ to be released and proceed with logical model (Iterations!)?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034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D3915B-07AF-4AAA-82BA-78A94D026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Stakeholder </a:t>
            </a:r>
            <a:r>
              <a:rPr lang="de-DE" sz="2000" dirty="0" err="1"/>
              <a:t>exchange</a:t>
            </a:r>
            <a:r>
              <a:rPr lang="de-DE" sz="2000" dirty="0"/>
              <a:t> </a:t>
            </a:r>
            <a:r>
              <a:rPr lang="de-DE" sz="2000" dirty="0" err="1"/>
              <a:t>established</a:t>
            </a:r>
            <a:endParaRPr lang="de-DE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err="1"/>
              <a:t>Conceptual</a:t>
            </a:r>
            <a:r>
              <a:rPr lang="de-DE" sz="2000" dirty="0"/>
              <a:t> Model (</a:t>
            </a:r>
            <a:r>
              <a:rPr lang="de-DE" sz="2000" dirty="0" err="1"/>
              <a:t>first</a:t>
            </a:r>
            <a:r>
              <a:rPr lang="de-DE" sz="2000" dirty="0"/>
              <a:t> </a:t>
            </a:r>
            <a:r>
              <a:rPr lang="de-DE" sz="2000" dirty="0" err="1"/>
              <a:t>version</a:t>
            </a:r>
            <a:r>
              <a:rPr lang="de-DE" sz="2000" dirty="0"/>
              <a:t>) </a:t>
            </a:r>
            <a:r>
              <a:rPr lang="de-DE" sz="2000" dirty="0" err="1"/>
              <a:t>exists</a:t>
            </a:r>
            <a:endParaRPr lang="de-DE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Testdatasets </a:t>
            </a:r>
            <a:r>
              <a:rPr lang="de-DE" sz="2000" dirty="0" err="1"/>
              <a:t>available</a:t>
            </a:r>
            <a:endParaRPr lang="de-DE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Possible INSPIRE </a:t>
            </a:r>
            <a:r>
              <a:rPr lang="de-DE" sz="2000" dirty="0" err="1"/>
              <a:t>data</a:t>
            </a:r>
            <a:r>
              <a:rPr lang="de-DE" sz="2000" dirty="0"/>
              <a:t> </a:t>
            </a:r>
            <a:r>
              <a:rPr lang="de-DE" sz="2000" dirty="0" err="1"/>
              <a:t>sources</a:t>
            </a:r>
            <a:r>
              <a:rPr lang="de-DE" sz="2000" dirty="0"/>
              <a:t> </a:t>
            </a:r>
            <a:r>
              <a:rPr lang="de-DE" sz="2000" dirty="0" err="1"/>
              <a:t>identified</a:t>
            </a:r>
            <a:endParaRPr lang="de-DE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Operational Model (First </a:t>
            </a:r>
            <a:r>
              <a:rPr lang="de-DE" sz="2000" dirty="0" err="1"/>
              <a:t>version</a:t>
            </a:r>
            <a:r>
              <a:rPr lang="de-DE" sz="2000" dirty="0"/>
              <a:t>, </a:t>
            </a:r>
            <a:r>
              <a:rPr lang="de-DE" sz="2000" dirty="0" err="1"/>
              <a:t>GeoJSON</a:t>
            </a:r>
            <a:r>
              <a:rPr lang="de-DE" sz="2000" dirty="0"/>
              <a:t>) </a:t>
            </a:r>
            <a:r>
              <a:rPr lang="de-DE" sz="2000" dirty="0" err="1"/>
              <a:t>exists</a:t>
            </a:r>
            <a:endParaRPr lang="de-DE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/>
              <a:t>Mapping </a:t>
            </a:r>
            <a:r>
              <a:rPr lang="de-DE" sz="2000" dirty="0" err="1"/>
              <a:t>tests</a:t>
            </a:r>
            <a:r>
              <a:rPr lang="de-DE" sz="2000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source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conceptual</a:t>
            </a:r>
            <a:r>
              <a:rPr lang="de-DE" sz="2000" dirty="0"/>
              <a:t> </a:t>
            </a:r>
            <a:r>
              <a:rPr lang="de-DE" sz="2000" dirty="0" err="1"/>
              <a:t>model</a:t>
            </a:r>
            <a:r>
              <a:rPr lang="de-DE" sz="2000" dirty="0"/>
              <a:t> in </a:t>
            </a:r>
            <a:r>
              <a:rPr lang="de-DE" sz="2000" dirty="0" err="1"/>
              <a:t>progress</a:t>
            </a:r>
            <a:endParaRPr lang="de-DE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DE" sz="2000" dirty="0" err="1"/>
              <a:t>During</a:t>
            </a:r>
            <a:r>
              <a:rPr lang="de-DE" sz="2000" dirty="0"/>
              <a:t> </a:t>
            </a:r>
            <a:r>
              <a:rPr lang="de-DE" sz="2000" dirty="0" err="1"/>
              <a:t>mapping</a:t>
            </a:r>
            <a:r>
              <a:rPr lang="de-DE" sz="2000" dirty="0"/>
              <a:t> </a:t>
            </a:r>
            <a:r>
              <a:rPr lang="de-DE" sz="2000" dirty="0" err="1"/>
              <a:t>tests</a:t>
            </a:r>
            <a:r>
              <a:rPr lang="de-DE" sz="2000" dirty="0"/>
              <a:t>, </a:t>
            </a:r>
            <a:r>
              <a:rPr lang="de-DE" sz="2000" dirty="0" err="1"/>
              <a:t>we</a:t>
            </a:r>
            <a:r>
              <a:rPr lang="de-DE" sz="2000" dirty="0"/>
              <a:t> </a:t>
            </a:r>
            <a:r>
              <a:rPr lang="de-DE" sz="2000" dirty="0" err="1"/>
              <a:t>realized</a:t>
            </a:r>
            <a:r>
              <a:rPr lang="de-DE" sz="2000" dirty="0"/>
              <a:t> </a:t>
            </a:r>
            <a:r>
              <a:rPr lang="de-DE" sz="2000" dirty="0" err="1"/>
              <a:t>lacks</a:t>
            </a:r>
            <a:r>
              <a:rPr lang="de-DE" sz="2000" dirty="0"/>
              <a:t> in </a:t>
            </a:r>
            <a:r>
              <a:rPr lang="de-DE" sz="2000" dirty="0" err="1"/>
              <a:t>conceptual</a:t>
            </a:r>
            <a:r>
              <a:rPr lang="de-DE" sz="2000" dirty="0"/>
              <a:t> </a:t>
            </a:r>
            <a:r>
              <a:rPr lang="de-DE" sz="2000" dirty="0" err="1"/>
              <a:t>schema</a:t>
            </a:r>
            <a:r>
              <a:rPr lang="de-DE" sz="2000" dirty="0"/>
              <a:t> (</a:t>
            </a:r>
            <a:r>
              <a:rPr lang="de-DE" sz="2000" dirty="0" err="1"/>
              <a:t>semantic</a:t>
            </a:r>
            <a:r>
              <a:rPr lang="de-DE" sz="2000" dirty="0"/>
              <a:t> </a:t>
            </a:r>
            <a:r>
              <a:rPr lang="de-DE" sz="2000" dirty="0" err="1"/>
              <a:t>issues</a:t>
            </a:r>
            <a:r>
              <a:rPr lang="de-DE" sz="2000" dirty="0"/>
              <a:t>)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dirty="0" err="1"/>
              <a:t>well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dirty="0" err="1"/>
              <a:t>issues</a:t>
            </a:r>
            <a:r>
              <a:rPr lang="de-DE" sz="2000" dirty="0"/>
              <a:t> </a:t>
            </a:r>
            <a:r>
              <a:rPr lang="de-DE" sz="2000" dirty="0" err="1"/>
              <a:t>related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schema</a:t>
            </a:r>
            <a:r>
              <a:rPr lang="de-DE" sz="2000" dirty="0"/>
              <a:t> </a:t>
            </a:r>
            <a:r>
              <a:rPr lang="de-DE" sz="2000" dirty="0" err="1"/>
              <a:t>language</a:t>
            </a:r>
            <a:r>
              <a:rPr lang="de-DE" sz="2000" dirty="0"/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DE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DE" sz="2000" dirty="0"/>
          </a:p>
          <a:p>
            <a:pPr>
              <a:buFont typeface="Wingdings" panose="05000000000000000000" pitchFamily="2" charset="2"/>
              <a:buChar char="§"/>
            </a:pPr>
            <a:endParaRPr lang="en-GB" sz="200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B4FD9384-68F6-4A48-8C00-9B2508022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2138"/>
            <a:ext cx="10515600" cy="834410"/>
          </a:xfrm>
        </p:spPr>
        <p:txBody>
          <a:bodyPr>
            <a:normAutofit fontScale="90000"/>
          </a:bodyPr>
          <a:lstStyle/>
          <a:p>
            <a:r>
              <a:rPr lang="de-DE" sz="3600" dirty="0" err="1"/>
              <a:t>fAIRPORT</a:t>
            </a:r>
            <a:br>
              <a:rPr lang="de-DE" sz="2800" dirty="0"/>
            </a:br>
            <a:br>
              <a:rPr lang="de-DE" sz="600" dirty="0"/>
            </a:br>
            <a:r>
              <a:rPr lang="de-DE" sz="3100" dirty="0"/>
              <a:t>Status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29381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076C6C-03F0-4249-B693-FEF3FC85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hale</a:t>
            </a:r>
            <a:r>
              <a:rPr lang="en-GB" sz="4800" dirty="0">
                <a:latin typeface="Calibri" panose="020F0502020204030204" pitchFamily="34" charset="0"/>
              </a:rPr>
              <a:t>»</a:t>
            </a:r>
            <a:r>
              <a:rPr lang="de-DE" dirty="0" err="1"/>
              <a:t>studio</a:t>
            </a:r>
            <a:r>
              <a:rPr lang="de-DE" dirty="0"/>
              <a:t>, source and </a:t>
            </a:r>
            <a:r>
              <a:rPr lang="de-DE" dirty="0" err="1"/>
              <a:t>target</a:t>
            </a:r>
            <a:r>
              <a:rPr lang="de-DE" dirty="0"/>
              <a:t> </a:t>
            </a:r>
            <a:r>
              <a:rPr lang="de-DE" dirty="0" err="1"/>
              <a:t>schema</a:t>
            </a:r>
            <a:endParaRPr lang="en-GB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C00E1DC4-F4B9-4CC3-826B-CA3A5C6641BB}"/>
              </a:ext>
            </a:extLst>
          </p:cNvPr>
          <p:cNvGrpSpPr/>
          <p:nvPr/>
        </p:nvGrpSpPr>
        <p:grpSpPr>
          <a:xfrm>
            <a:off x="838199" y="1395116"/>
            <a:ext cx="10714704" cy="5097759"/>
            <a:chOff x="838199" y="1395116"/>
            <a:chExt cx="10714704" cy="5097759"/>
          </a:xfrm>
        </p:grpSpPr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019F9200-5B37-43DE-BE9B-31DD13E6AD8A}"/>
                </a:ext>
              </a:extLst>
            </p:cNvPr>
            <p:cNvGrpSpPr/>
            <p:nvPr/>
          </p:nvGrpSpPr>
          <p:grpSpPr>
            <a:xfrm>
              <a:off x="838199" y="1395116"/>
              <a:ext cx="10376971" cy="5097759"/>
              <a:chOff x="838200" y="1395116"/>
              <a:chExt cx="6985000" cy="5097759"/>
            </a:xfrm>
          </p:grpSpPr>
          <p:pic>
            <p:nvPicPr>
              <p:cNvPr id="5" name="Grafik 4">
                <a:extLst>
                  <a:ext uri="{FF2B5EF4-FFF2-40B4-BE49-F238E27FC236}">
                    <a16:creationId xmlns:a16="http://schemas.microsoft.com/office/drawing/2014/main" id="{883AC097-47ED-4040-ABBD-B43580137AE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8014"/>
              <a:stretch/>
            </p:blipFill>
            <p:spPr>
              <a:xfrm>
                <a:off x="838200" y="1395116"/>
                <a:ext cx="6985000" cy="5097759"/>
              </a:xfrm>
              <a:prstGeom prst="rect">
                <a:avLst/>
              </a:prstGeom>
            </p:spPr>
          </p:pic>
          <p:sp>
            <p:nvSpPr>
              <p:cNvPr id="7" name="Sprechblase: rechteckig 6">
                <a:extLst>
                  <a:ext uri="{FF2B5EF4-FFF2-40B4-BE49-F238E27FC236}">
                    <a16:creationId xmlns:a16="http://schemas.microsoft.com/office/drawing/2014/main" id="{9A626582-9F6C-49BC-B3BF-E9115BF84FA6}"/>
                  </a:ext>
                </a:extLst>
              </p:cNvPr>
              <p:cNvSpPr/>
              <p:nvPr/>
            </p:nvSpPr>
            <p:spPr>
              <a:xfrm>
                <a:off x="838200" y="1792287"/>
                <a:ext cx="1779158" cy="3209372"/>
              </a:xfrm>
              <a:prstGeom prst="wedgeRectCallout">
                <a:avLst>
                  <a:gd name="adj1" fmla="val 65687"/>
                  <a:gd name="adj2" fmla="val -39723"/>
                </a:avLst>
              </a:prstGeom>
              <a:noFill/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Sprechblase: rechteckig 7">
                <a:extLst>
                  <a:ext uri="{FF2B5EF4-FFF2-40B4-BE49-F238E27FC236}">
                    <a16:creationId xmlns:a16="http://schemas.microsoft.com/office/drawing/2014/main" id="{AC166F7A-1C6E-4BC3-B589-E00C0C3FA190}"/>
                  </a:ext>
                </a:extLst>
              </p:cNvPr>
              <p:cNvSpPr/>
              <p:nvPr/>
            </p:nvSpPr>
            <p:spPr>
              <a:xfrm>
                <a:off x="4406901" y="1770628"/>
                <a:ext cx="1391806" cy="3231031"/>
              </a:xfrm>
              <a:prstGeom prst="wedgeRectCallout">
                <a:avLst>
                  <a:gd name="adj1" fmla="val 72580"/>
                  <a:gd name="adj2" fmla="val -38698"/>
                </a:avLst>
              </a:prstGeom>
              <a:noFill/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B7FEAF1-64C6-4C17-9D6E-364ED9EA9DA9}"/>
                  </a:ext>
                </a:extLst>
              </p:cNvPr>
              <p:cNvSpPr txBox="1"/>
              <p:nvPr/>
            </p:nvSpPr>
            <p:spPr>
              <a:xfrm>
                <a:off x="838200" y="1395116"/>
                <a:ext cx="824072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DE" dirty="0">
                    <a:solidFill>
                      <a:srgbClr val="C00000"/>
                    </a:solidFill>
                  </a:rPr>
                  <a:t>Source</a:t>
                </a:r>
                <a:endParaRPr lang="en-GB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812ED35-E26F-4320-95D2-B95DDF6351F8}"/>
                  </a:ext>
                </a:extLst>
              </p:cNvPr>
              <p:cNvSpPr txBox="1"/>
              <p:nvPr/>
            </p:nvSpPr>
            <p:spPr>
              <a:xfrm>
                <a:off x="4330700" y="1395116"/>
                <a:ext cx="764697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DE" dirty="0">
                    <a:solidFill>
                      <a:srgbClr val="C00000"/>
                    </a:solidFill>
                  </a:rPr>
                  <a:t>Target</a:t>
                </a:r>
                <a:endParaRPr lang="en-GB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12" name="Sprechblase: rechteckig 11">
              <a:extLst>
                <a:ext uri="{FF2B5EF4-FFF2-40B4-BE49-F238E27FC236}">
                  <a16:creationId xmlns:a16="http://schemas.microsoft.com/office/drawing/2014/main" id="{F29AC487-E5A2-4934-92B9-6EDBF7064F9D}"/>
                </a:ext>
              </a:extLst>
            </p:cNvPr>
            <p:cNvSpPr/>
            <p:nvPr/>
          </p:nvSpPr>
          <p:spPr>
            <a:xfrm>
              <a:off x="838199" y="5306567"/>
              <a:ext cx="8088645" cy="1186308"/>
            </a:xfrm>
            <a:prstGeom prst="wedgeRectCallout">
              <a:avLst>
                <a:gd name="adj1" fmla="val 58139"/>
                <a:gd name="adj2" fmla="val -56096"/>
              </a:avLst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41877146-8573-4FBA-9D6F-8D711232425C}"/>
                </a:ext>
              </a:extLst>
            </p:cNvPr>
            <p:cNvSpPr txBox="1"/>
            <p:nvPr/>
          </p:nvSpPr>
          <p:spPr>
            <a:xfrm>
              <a:off x="3964756" y="1872868"/>
              <a:ext cx="204075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overview</a:t>
              </a:r>
              <a:r>
                <a:rPr lang="de-DE" dirty="0"/>
                <a:t> and </a:t>
              </a:r>
            </a:p>
            <a:p>
              <a:r>
                <a:rPr lang="de-DE" dirty="0" err="1"/>
                <a:t>access</a:t>
              </a:r>
              <a:r>
                <a:rPr lang="de-DE" dirty="0"/>
                <a:t> </a:t>
              </a:r>
              <a:r>
                <a:rPr lang="de-DE" dirty="0" err="1"/>
                <a:t>to</a:t>
              </a:r>
              <a:r>
                <a:rPr lang="de-DE" dirty="0"/>
                <a:t> </a:t>
              </a:r>
            </a:p>
            <a:p>
              <a:r>
                <a:rPr lang="de-DE" dirty="0"/>
                <a:t>source </a:t>
              </a:r>
              <a:r>
                <a:rPr lang="de-DE" dirty="0" err="1"/>
                <a:t>schema</a:t>
              </a:r>
              <a:r>
                <a:rPr lang="de-DE" dirty="0"/>
                <a:t> and </a:t>
              </a:r>
            </a:p>
            <a:p>
              <a:r>
                <a:rPr lang="de-DE" dirty="0"/>
                <a:t>source </a:t>
              </a:r>
              <a:r>
                <a:rPr lang="de-DE" dirty="0" err="1"/>
                <a:t>data</a:t>
              </a:r>
              <a:r>
                <a:rPr lang="de-DE" dirty="0"/>
                <a:t> </a:t>
              </a:r>
              <a:r>
                <a:rPr lang="de-DE" dirty="0" err="1"/>
                <a:t>entities</a:t>
              </a:r>
              <a:endParaRPr lang="en-GB" dirty="0"/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F0B0202A-F417-4BDA-BE17-CBEB572D4391}"/>
                </a:ext>
              </a:extLst>
            </p:cNvPr>
            <p:cNvSpPr txBox="1"/>
            <p:nvPr/>
          </p:nvSpPr>
          <p:spPr>
            <a:xfrm>
              <a:off x="8825375" y="1841756"/>
              <a:ext cx="27275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/>
                <a:t>overview</a:t>
              </a:r>
              <a:r>
                <a:rPr lang="de-DE" dirty="0"/>
                <a:t> and </a:t>
              </a:r>
            </a:p>
            <a:p>
              <a:r>
                <a:rPr lang="de-DE" dirty="0" err="1"/>
                <a:t>access</a:t>
              </a:r>
              <a:r>
                <a:rPr lang="de-DE" dirty="0"/>
                <a:t> </a:t>
              </a:r>
              <a:r>
                <a:rPr lang="de-DE" dirty="0" err="1"/>
                <a:t>to</a:t>
              </a:r>
              <a:r>
                <a:rPr lang="de-DE" dirty="0"/>
                <a:t> </a:t>
              </a:r>
            </a:p>
            <a:p>
              <a:r>
                <a:rPr lang="de-DE" dirty="0" err="1"/>
                <a:t>target</a:t>
              </a:r>
              <a:r>
                <a:rPr lang="de-DE" dirty="0"/>
                <a:t> </a:t>
              </a:r>
              <a:r>
                <a:rPr lang="de-DE" dirty="0" err="1"/>
                <a:t>schema</a:t>
              </a:r>
              <a:r>
                <a:rPr lang="de-DE" dirty="0"/>
                <a:t> </a:t>
              </a:r>
              <a:r>
                <a:rPr lang="de-DE" dirty="0" err="1"/>
                <a:t>entities</a:t>
              </a:r>
              <a:r>
                <a:rPr lang="de-DE" dirty="0"/>
                <a:t> and </a:t>
              </a:r>
            </a:p>
            <a:p>
              <a:r>
                <a:rPr lang="de-DE" dirty="0" err="1"/>
                <a:t>transformed</a:t>
              </a:r>
              <a:r>
                <a:rPr lang="de-DE" dirty="0"/>
                <a:t> </a:t>
              </a:r>
              <a:r>
                <a:rPr lang="de-DE" dirty="0" err="1"/>
                <a:t>data</a:t>
              </a:r>
              <a:endParaRPr lang="en-GB" dirty="0"/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2AB8A15B-E9BB-463E-ABA0-B0E548AB5052}"/>
                </a:ext>
              </a:extLst>
            </p:cNvPr>
            <p:cNvSpPr txBox="1"/>
            <p:nvPr/>
          </p:nvSpPr>
          <p:spPr>
            <a:xfrm>
              <a:off x="9463837" y="4527889"/>
              <a:ext cx="19930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Details on </a:t>
              </a:r>
            </a:p>
            <a:p>
              <a:r>
                <a:rPr lang="de-DE" dirty="0" err="1"/>
                <a:t>selected</a:t>
              </a:r>
              <a:r>
                <a:rPr lang="de-DE" dirty="0"/>
                <a:t> </a:t>
              </a:r>
              <a:r>
                <a:rPr lang="de-DE" dirty="0" err="1"/>
                <a:t>properties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09655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01383AC-187D-444C-98B0-8269EC1475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009"/>
          <a:stretch/>
        </p:blipFill>
        <p:spPr>
          <a:xfrm>
            <a:off x="838200" y="1025568"/>
            <a:ext cx="10069382" cy="510658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95D6F1C-B32F-426E-A824-802AF80AF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151"/>
            <a:ext cx="10515600" cy="1325563"/>
          </a:xfrm>
        </p:spPr>
        <p:txBody>
          <a:bodyPr>
            <a:normAutofit/>
          </a:bodyPr>
          <a:lstStyle/>
          <a:p>
            <a:r>
              <a:rPr lang="de-DE" sz="3200" dirty="0" err="1"/>
              <a:t>hale</a:t>
            </a:r>
            <a:r>
              <a:rPr lang="en-GB" sz="3200" dirty="0">
                <a:latin typeface="Calibri" panose="020F0502020204030204" pitchFamily="34" charset="0"/>
              </a:rPr>
              <a:t>»</a:t>
            </a:r>
            <a:r>
              <a:rPr lang="de-DE" sz="3200" dirty="0" err="1"/>
              <a:t>studio</a:t>
            </a:r>
            <a:br>
              <a:rPr lang="de-DE" sz="3800" dirty="0"/>
            </a:br>
            <a:r>
              <a:rPr lang="de-DE" sz="2800" dirty="0"/>
              <a:t>Alignment/Schema Mapping </a:t>
            </a:r>
            <a:r>
              <a:rPr lang="de-DE" sz="2800" dirty="0" err="1"/>
              <a:t>Window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83755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4155D09E-883C-4087-B4F2-1342D41197FA}" vid="{F775174C-F3BB-488C-B929-97305E7536E8}"/>
    </a:ext>
  </a:extLst>
</a:theme>
</file>

<file path=ppt/theme/theme2.xml><?xml version="1.0" encoding="utf-8"?>
<a:theme xmlns:a="http://schemas.openxmlformats.org/drawingml/2006/main" name="Intr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4155D09E-883C-4087-B4F2-1342D41197FA}" vid="{D534FEDB-4169-4964-9B92-DD1A7B21E596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GO-PEG_workshop_template</Template>
  <TotalTime>0</TotalTime>
  <Words>772</Words>
  <Application>Microsoft Office PowerPoint</Application>
  <PresentationFormat>Breitbild</PresentationFormat>
  <Paragraphs>100</Paragraphs>
  <Slides>11</Slides>
  <Notes>5</Notes>
  <HiddenSlides>3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Source Sans Pro</vt:lpstr>
      <vt:lpstr>Tahoma</vt:lpstr>
      <vt:lpstr>Wingdings</vt:lpstr>
      <vt:lpstr>1_Custom Design</vt:lpstr>
      <vt:lpstr>Intro</vt:lpstr>
      <vt:lpstr>GO-PEG Workshop 3 – 29th June 2021 Schema creation and transformation processes</vt:lpstr>
      <vt:lpstr>fAIRPORT – Flight Area Artificial Intelligence Retrieval Portal  Secure and fair integration of UAS in air space</vt:lpstr>
      <vt:lpstr>PowerPoint-Präsentation</vt:lpstr>
      <vt:lpstr>fAIRPORT  Source data and target data set</vt:lpstr>
      <vt:lpstr>fAIRPORT  INSPIRE data of interest and possible INSPIRE target scheme</vt:lpstr>
      <vt:lpstr>fAIRPORT – Tasks and Challenges</vt:lpstr>
      <vt:lpstr>fAIRPORT  Status</vt:lpstr>
      <vt:lpstr>hale»studio, source and target schema</vt:lpstr>
      <vt:lpstr>hale»studio Alignment/Schema Mapping Window</vt:lpstr>
      <vt:lpstr>PowerPoint-Präsentation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GO-PEG WORKFLOWS AND DATA REQUIREMENTS FOR DATA HARMONISATION</dc:title>
  <dc:creator>Stefania Morrone</dc:creator>
  <cp:lastModifiedBy>Claudia Schulte</cp:lastModifiedBy>
  <cp:revision>199</cp:revision>
  <dcterms:created xsi:type="dcterms:W3CDTF">2021-06-11T10:34:11Z</dcterms:created>
  <dcterms:modified xsi:type="dcterms:W3CDTF">2021-06-29T06:41:34Z</dcterms:modified>
</cp:coreProperties>
</file>