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sldIdLst>
    <p:sldId id="257" r:id="rId3"/>
    <p:sldId id="270" r:id="rId4"/>
    <p:sldId id="276" r:id="rId5"/>
    <p:sldId id="277" r:id="rId6"/>
    <p:sldId id="275" r:id="rId7"/>
    <p:sldId id="274" r:id="rId8"/>
    <p:sldId id="273" r:id="rId9"/>
    <p:sldId id="258" r:id="rId10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FF6600"/>
    <a:srgbClr val="FFCCFF"/>
    <a:srgbClr val="009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a Morrone" userId="42e7ee80b1c20c70" providerId="LiveId" clId="{63CF52A2-4ED2-4EC4-9EF7-99A1FDE9BB20}"/>
    <pc:docChg chg="undo redo custSel addSld modSld">
      <pc:chgData name="Stefania Morrone" userId="42e7ee80b1c20c70" providerId="LiveId" clId="{63CF52A2-4ED2-4EC4-9EF7-99A1FDE9BB20}" dt="2021-06-16T08:49:38.998" v="1092" actId="5793"/>
      <pc:docMkLst>
        <pc:docMk/>
      </pc:docMkLst>
      <pc:sldChg chg="modSp mod">
        <pc:chgData name="Stefania Morrone" userId="42e7ee80b1c20c70" providerId="LiveId" clId="{63CF52A2-4ED2-4EC4-9EF7-99A1FDE9BB20}" dt="2021-06-16T08:11:53.587" v="11" actId="6549"/>
        <pc:sldMkLst>
          <pc:docMk/>
          <pc:sldMk cId="1256150873" sldId="264"/>
        </pc:sldMkLst>
        <pc:spChg chg="mod">
          <ac:chgData name="Stefania Morrone" userId="42e7ee80b1c20c70" providerId="LiveId" clId="{63CF52A2-4ED2-4EC4-9EF7-99A1FDE9BB20}" dt="2021-06-16T08:11:10.765" v="10" actId="404"/>
          <ac:spMkLst>
            <pc:docMk/>
            <pc:sldMk cId="1256150873" sldId="264"/>
            <ac:spMk id="18" creationId="{E485553C-9CB2-479A-81AF-5A69B0050CFA}"/>
          </ac:spMkLst>
        </pc:spChg>
        <pc:spChg chg="mod">
          <ac:chgData name="Stefania Morrone" userId="42e7ee80b1c20c70" providerId="LiveId" clId="{63CF52A2-4ED2-4EC4-9EF7-99A1FDE9BB20}" dt="2021-06-16T08:11:53.587" v="11" actId="6549"/>
          <ac:spMkLst>
            <pc:docMk/>
            <pc:sldMk cId="1256150873" sldId="264"/>
            <ac:spMk id="19" creationId="{F7014291-F692-45C4-82F7-1ED2429EF946}"/>
          </ac:spMkLst>
        </pc:spChg>
      </pc:sldChg>
      <pc:sldChg chg="modSp mod">
        <pc:chgData name="Stefania Morrone" userId="42e7ee80b1c20c70" providerId="LiveId" clId="{63CF52A2-4ED2-4EC4-9EF7-99A1FDE9BB20}" dt="2021-06-16T08:49:38.998" v="1092" actId="5793"/>
        <pc:sldMkLst>
          <pc:docMk/>
          <pc:sldMk cId="2745568879" sldId="265"/>
        </pc:sldMkLst>
        <pc:spChg chg="mod">
          <ac:chgData name="Stefania Morrone" userId="42e7ee80b1c20c70" providerId="LiveId" clId="{63CF52A2-4ED2-4EC4-9EF7-99A1FDE9BB20}" dt="2021-06-16T08:24:30.977" v="464" actId="404"/>
          <ac:spMkLst>
            <pc:docMk/>
            <pc:sldMk cId="2745568879" sldId="265"/>
            <ac:spMk id="18" creationId="{E485553C-9CB2-479A-81AF-5A69B0050CFA}"/>
          </ac:spMkLst>
        </pc:spChg>
        <pc:spChg chg="mod">
          <ac:chgData name="Stefania Morrone" userId="42e7ee80b1c20c70" providerId="LiveId" clId="{63CF52A2-4ED2-4EC4-9EF7-99A1FDE9BB20}" dt="2021-06-16T08:49:38.998" v="1092" actId="5793"/>
          <ac:spMkLst>
            <pc:docMk/>
            <pc:sldMk cId="2745568879" sldId="265"/>
            <ac:spMk id="19" creationId="{F7014291-F692-45C4-82F7-1ED2429EF946}"/>
          </ac:spMkLst>
        </pc:spChg>
      </pc:sldChg>
      <pc:sldChg chg="delSp modSp add mod">
        <pc:chgData name="Stefania Morrone" userId="42e7ee80b1c20c70" providerId="LiveId" clId="{63CF52A2-4ED2-4EC4-9EF7-99A1FDE9BB20}" dt="2021-06-16T08:24:06.567" v="462" actId="13926"/>
        <pc:sldMkLst>
          <pc:docMk/>
          <pc:sldMk cId="3571623173" sldId="268"/>
        </pc:sldMkLst>
        <pc:spChg chg="mod">
          <ac:chgData name="Stefania Morrone" userId="42e7ee80b1c20c70" providerId="LiveId" clId="{63CF52A2-4ED2-4EC4-9EF7-99A1FDE9BB20}" dt="2021-06-16T08:24:06.567" v="462" actId="13926"/>
          <ac:spMkLst>
            <pc:docMk/>
            <pc:sldMk cId="3571623173" sldId="268"/>
            <ac:spMk id="19" creationId="{F7014291-F692-45C4-82F7-1ED2429EF946}"/>
          </ac:spMkLst>
        </pc:spChg>
        <pc:picChg chg="del">
          <ac:chgData name="Stefania Morrone" userId="42e7ee80b1c20c70" providerId="LiveId" clId="{63CF52A2-4ED2-4EC4-9EF7-99A1FDE9BB20}" dt="2021-06-16T08:14:41.810" v="156" actId="478"/>
          <ac:picMkLst>
            <pc:docMk/>
            <pc:sldMk cId="3571623173" sldId="268"/>
            <ac:picMk id="3" creationId="{AD8F4758-1F25-4523-B0E1-C277E902255F}"/>
          </ac:picMkLst>
        </pc:picChg>
      </pc:sldChg>
      <pc:sldChg chg="modSp add mod">
        <pc:chgData name="Stefania Morrone" userId="42e7ee80b1c20c70" providerId="LiveId" clId="{63CF52A2-4ED2-4EC4-9EF7-99A1FDE9BB20}" dt="2021-06-16T08:30:52.585" v="779" actId="20577"/>
        <pc:sldMkLst>
          <pc:docMk/>
          <pc:sldMk cId="1855581358" sldId="269"/>
        </pc:sldMkLst>
        <pc:spChg chg="mod">
          <ac:chgData name="Stefania Morrone" userId="42e7ee80b1c20c70" providerId="LiveId" clId="{63CF52A2-4ED2-4EC4-9EF7-99A1FDE9BB20}" dt="2021-06-16T08:24:44.272" v="466" actId="404"/>
          <ac:spMkLst>
            <pc:docMk/>
            <pc:sldMk cId="1855581358" sldId="269"/>
            <ac:spMk id="18" creationId="{E485553C-9CB2-479A-81AF-5A69B0050CFA}"/>
          </ac:spMkLst>
        </pc:spChg>
        <pc:spChg chg="mod">
          <ac:chgData name="Stefania Morrone" userId="42e7ee80b1c20c70" providerId="LiveId" clId="{63CF52A2-4ED2-4EC4-9EF7-99A1FDE9BB20}" dt="2021-06-16T08:30:52.585" v="779" actId="20577"/>
          <ac:spMkLst>
            <pc:docMk/>
            <pc:sldMk cId="1855581358" sldId="269"/>
            <ac:spMk id="19" creationId="{F7014291-F692-45C4-82F7-1ED2429EF94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05BFF92-69E9-40B3-82C1-085F3F84F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E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DCB047E-9BED-458E-8850-BA1DE1ED8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34259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B00AA-1A4F-4D05-A51D-D28B3F1A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5950" y="2751137"/>
            <a:ext cx="8420100" cy="1325563"/>
          </a:xfrm>
          <a:prstGeom prst="rect">
            <a:avLst/>
          </a:prstGeom>
        </p:spPr>
        <p:txBody>
          <a:bodyPr/>
          <a:lstStyle>
            <a:lvl1pPr algn="ctr">
              <a:defRPr lang="en-BE" sz="48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395208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B8FE5-A784-430F-875A-F8D29E83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1174-07EE-4FEB-9934-07022D54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39885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E5984-8050-4021-B97D-CCF763997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1591D2-1D1D-4F7B-9EB6-F38B9C090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23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312C-88F2-4F43-A7D8-BD1BF6078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04F93-6DC7-4B35-B2E1-DED050F24F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314CD4-039B-451D-BB04-5D9E4A4C5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87879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D5C4E-9175-4541-821C-B52FC5B8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C25310-BDD7-4D7B-96B2-263364A8E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B71D0-57D2-4420-8134-D1DCD7303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6BBF67-C7B4-4176-AEF6-33842C87D5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9B812-70AA-4A1E-BA14-EC2BBDA99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/>
            </a:lvl1pPr>
            <a:lvl2pPr>
              <a:buClr>
                <a:srgbClr val="0093D5"/>
              </a:buClr>
              <a:defRPr/>
            </a:lvl2pPr>
            <a:lvl3pPr>
              <a:buClr>
                <a:srgbClr val="0093D5"/>
              </a:buClr>
              <a:defRPr/>
            </a:lvl3pPr>
            <a:lvl4pPr>
              <a:buClr>
                <a:srgbClr val="0093D5"/>
              </a:buClr>
              <a:defRPr/>
            </a:lvl4pPr>
            <a:lvl5pPr>
              <a:buClr>
                <a:srgbClr val="0093D5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52475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02587-FD57-4F27-99D5-721C0AACC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8153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552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70C93-915B-45F1-B757-0B62C0AD6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B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8B4AB-5297-464D-9DBA-B50A55C95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  <a:prstGeom prst="rect">
            <a:avLst/>
          </a:prstGeom>
        </p:spPr>
        <p:txBody>
          <a:bodyPr/>
          <a:lstStyle>
            <a:lvl1pPr>
              <a:buClr>
                <a:srgbClr val="0093D5"/>
              </a:buClr>
              <a:defRPr sz="3200"/>
            </a:lvl1pPr>
            <a:lvl2pPr>
              <a:buClr>
                <a:srgbClr val="0093D5"/>
              </a:buClr>
              <a:defRPr sz="2800"/>
            </a:lvl2pPr>
            <a:lvl3pPr>
              <a:buClr>
                <a:srgbClr val="0093D5"/>
              </a:buClr>
              <a:defRPr sz="2400"/>
            </a:lvl3pPr>
            <a:lvl4pPr>
              <a:buClr>
                <a:srgbClr val="0093D5"/>
              </a:buClr>
              <a:defRPr sz="2000"/>
            </a:lvl4pPr>
            <a:lvl5pPr>
              <a:buClr>
                <a:srgbClr val="0093D5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C6B96-0609-4F1D-BEDA-F9441F9EF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38374"/>
            <a:ext cx="3932237" cy="3630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622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7E1A0F1-E71D-4BF7-8C1F-E92BFEA132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6524" y="2026941"/>
            <a:ext cx="10668676" cy="1325563"/>
          </a:xfrm>
          <a:prstGeom prst="rect">
            <a:avLst/>
          </a:prstGeom>
        </p:spPr>
        <p:txBody>
          <a:bodyPr/>
          <a:lstStyle>
            <a:lvl1pPr>
              <a:defRPr lang="en-BE" sz="4400" b="1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lang="en-BE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ADAD3C-3F73-42F4-B56B-09BD4F3D4BD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6524" y="3584374"/>
            <a:ext cx="6469063" cy="1077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nl-NL" sz="2400" kern="120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Click to edit Master subtitle style</a:t>
            </a:r>
            <a:endParaRPr lang="nl-NL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FEA07-CA1F-4ED6-8290-FB255D67B2B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134225" y="3584374"/>
            <a:ext cx="3990975" cy="10779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BE" sz="2400" kern="1200" baseline="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Speaker</a:t>
            </a:r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660527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6">
            <a:extLst>
              <a:ext uri="{FF2B5EF4-FFF2-40B4-BE49-F238E27FC236}">
                <a16:creationId xmlns:a16="http://schemas.microsoft.com/office/drawing/2014/main" id="{37E83177-85BF-4622-9603-7968AB20F314}"/>
              </a:ext>
            </a:extLst>
          </p:cNvPr>
          <p:cNvSpPr/>
          <p:nvPr userDrawn="1"/>
        </p:nvSpPr>
        <p:spPr>
          <a:xfrm>
            <a:off x="0" y="6210000"/>
            <a:ext cx="12192000" cy="648000"/>
          </a:xfrm>
          <a:prstGeom prst="rect">
            <a:avLst/>
          </a:prstGeom>
          <a:solidFill>
            <a:srgbClr val="0093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/>
          </a:p>
        </p:txBody>
      </p:sp>
      <p:sp>
        <p:nvSpPr>
          <p:cNvPr id="13" name="Tijdelijke aanduiding voor titel 1">
            <a:extLst>
              <a:ext uri="{FF2B5EF4-FFF2-40B4-BE49-F238E27FC236}">
                <a16:creationId xmlns:a16="http://schemas.microsoft.com/office/drawing/2014/main" id="{092214D9-635D-4FE4-9BE1-8BB2F861C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216000"/>
            <a:ext cx="11041200" cy="1152000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14" name="Tijdelijke aanduiding voor tekst 2">
            <a:extLst>
              <a:ext uri="{FF2B5EF4-FFF2-40B4-BE49-F238E27FC236}">
                <a16:creationId xmlns:a16="http://schemas.microsoft.com/office/drawing/2014/main" id="{FB60E0EA-8C8D-4CA2-9FA0-133DEEC39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6000" y="1656000"/>
            <a:ext cx="11041200" cy="446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15" name="Picture 14" descr="A picture containing flower&#10;&#10;Description automatically generated">
            <a:extLst>
              <a:ext uri="{FF2B5EF4-FFF2-40B4-BE49-F238E27FC236}">
                <a16:creationId xmlns:a16="http://schemas.microsoft.com/office/drawing/2014/main" id="{868300E3-3D66-485F-9CFA-AA774B733D0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434500" y="6335287"/>
            <a:ext cx="540282" cy="421165"/>
          </a:xfrm>
          <a:prstGeom prst="rect">
            <a:avLst/>
          </a:prstGeom>
        </p:spPr>
      </p:pic>
      <p:pic>
        <p:nvPicPr>
          <p:cNvPr id="16" name="Picture 15" descr="A picture containing icon&#10;&#10;Description automatically generated">
            <a:extLst>
              <a:ext uri="{FF2B5EF4-FFF2-40B4-BE49-F238E27FC236}">
                <a16:creationId xmlns:a16="http://schemas.microsoft.com/office/drawing/2014/main" id="{7E6C8029-C242-44D5-B781-EDF55652779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5385" y="6357517"/>
            <a:ext cx="1031868" cy="3611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AE5234-65BE-4CC0-8403-F5BC2B148087}"/>
              </a:ext>
            </a:extLst>
          </p:cNvPr>
          <p:cNvSpPr/>
          <p:nvPr userDrawn="1"/>
        </p:nvSpPr>
        <p:spPr>
          <a:xfrm>
            <a:off x="6951400" y="6323190"/>
            <a:ext cx="44831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Funded by the Innovation and Networks Executive Agency (INEA) under Action No 2018-EU-IA-0093</a:t>
            </a:r>
          </a:p>
        </p:txBody>
      </p:sp>
    </p:spTree>
    <p:extLst>
      <p:ext uri="{BB962C8B-B14F-4D97-AF65-F5344CB8AC3E}">
        <p14:creationId xmlns:p14="http://schemas.microsoft.com/office/powerpoint/2010/main" val="18064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B9F744DF-C7DF-4DCF-893F-324ABAF895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12214"/>
          <a:stretch/>
        </p:blipFill>
        <p:spPr>
          <a:xfrm>
            <a:off x="0" y="0"/>
            <a:ext cx="12193200" cy="5753100"/>
          </a:xfrm>
          <a:prstGeom prst="rect">
            <a:avLst/>
          </a:prstGeom>
        </p:spPr>
      </p:pic>
      <p:pic>
        <p:nvPicPr>
          <p:cNvPr id="14" name="Picture 13" descr="A picture containing flower&#10;&#10;Description automatically generated">
            <a:extLst>
              <a:ext uri="{FF2B5EF4-FFF2-40B4-BE49-F238E27FC236}">
                <a16:creationId xmlns:a16="http://schemas.microsoft.com/office/drawing/2014/main" id="{F06EA939-DDD5-45B8-B410-3D0F0482B5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1708"/>
          <a:stretch/>
        </p:blipFill>
        <p:spPr>
          <a:xfrm>
            <a:off x="7015931" y="6050590"/>
            <a:ext cx="901700" cy="550313"/>
          </a:xfrm>
          <a:prstGeom prst="rect">
            <a:avLst/>
          </a:prstGeom>
        </p:spPr>
      </p:pic>
      <p:pic>
        <p:nvPicPr>
          <p:cNvPr id="17" name="Picture 16" descr="A close up of a sign&#10;&#10;Description automatically generated">
            <a:extLst>
              <a:ext uri="{FF2B5EF4-FFF2-40B4-BE49-F238E27FC236}">
                <a16:creationId xmlns:a16="http://schemas.microsoft.com/office/drawing/2014/main" id="{E253A17D-7966-4977-8FEA-E357CBD46D3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59" y="6020114"/>
            <a:ext cx="3325451" cy="6080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0FBC6D1-C1E2-43B4-B2FB-CA32969E2DD1}"/>
              </a:ext>
            </a:extLst>
          </p:cNvPr>
          <p:cNvSpPr/>
          <p:nvPr userDrawn="1"/>
        </p:nvSpPr>
        <p:spPr>
          <a:xfrm>
            <a:off x="7327900" y="6039583"/>
            <a:ext cx="44831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/>
              <a:t>With the support of the European Commission</a:t>
            </a:r>
          </a:p>
          <a:p>
            <a:pPr algn="r"/>
            <a:r>
              <a:rPr lang="en-GB" sz="1100" dirty="0"/>
              <a:t>Funded by the Innovation and Networks Executive Agency (INEA)</a:t>
            </a:r>
          </a:p>
          <a:p>
            <a:pPr algn="r"/>
            <a:r>
              <a:rPr lang="en-GB" sz="1100" dirty="0"/>
              <a:t>under Action No 2018-EU-IA-0093</a:t>
            </a:r>
          </a:p>
          <a:p>
            <a:pPr algn="r"/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88142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62E8C-8E21-4996-8017-EE5EC0432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GO-PEG </a:t>
            </a:r>
            <a:br>
              <a:rPr lang="en-US" dirty="0"/>
            </a:br>
            <a:r>
              <a:rPr lang="en-US" dirty="0"/>
              <a:t>Schema creation and transformation </a:t>
            </a:r>
            <a:r>
              <a:rPr lang="en-US" dirty="0" smtClean="0"/>
              <a:t>processes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>
                <a:latin typeface="+mn-lt"/>
              </a:rPr>
              <a:t>Tracing</a:t>
            </a:r>
            <a:r>
              <a:rPr lang="en-US" dirty="0" smtClean="0"/>
              <a:t> use case</a:t>
            </a:r>
            <a:endParaRPr lang="en-B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B10998-B666-42AF-8477-CA7FAD78284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6524" y="5123028"/>
            <a:ext cx="6469063" cy="495257"/>
          </a:xfrm>
        </p:spPr>
        <p:txBody>
          <a:bodyPr/>
          <a:lstStyle/>
          <a:p>
            <a:r>
              <a:rPr lang="en-US" i="1" dirty="0">
                <a:solidFill>
                  <a:schemeClr val="tx1"/>
                </a:solidFill>
              </a:rPr>
              <a:t>"A step towards High Value Datasets"</a:t>
            </a:r>
            <a:endParaRPr lang="en-BE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79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485553C-9CB2-479A-81AF-5A69B005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Tracing use </a:t>
            </a:r>
            <a:r>
              <a:rPr lang="it-IT" dirty="0" smtClean="0"/>
              <a:t>case</a:t>
            </a:r>
            <a:r>
              <a:rPr lang="it-IT" sz="3600" dirty="0" smtClean="0"/>
              <a:t>: overview</a:t>
            </a:r>
            <a:endParaRPr lang="en-BE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22" y="2803453"/>
            <a:ext cx="5741378" cy="337351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7014291-F692-45C4-82F7-1ED2429E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208"/>
            <a:ext cx="10515600" cy="50427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/>
          </a:p>
          <a:p>
            <a:pPr lvl="1"/>
            <a:r>
              <a:rPr lang="en-US" sz="2800" dirty="0" smtClean="0"/>
              <a:t>Based on Wastewater Tracing application of the BE-GOOD project</a:t>
            </a:r>
            <a:endParaRPr lang="en-US" sz="2800" dirty="0" smtClean="0"/>
          </a:p>
          <a:p>
            <a:pPr lvl="1"/>
            <a:r>
              <a:rPr lang="en-US" sz="2800" dirty="0" smtClean="0"/>
              <a:t>VMM</a:t>
            </a:r>
            <a:endParaRPr lang="en-US" sz="2800" dirty="0" smtClean="0"/>
          </a:p>
          <a:p>
            <a:pPr lvl="1"/>
            <a:r>
              <a:rPr lang="en-US" sz="2800" dirty="0" smtClean="0"/>
              <a:t>GITHUB: Graph-Tracing-Engine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65119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485553C-9CB2-479A-81AF-5A69B005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Tracing</a:t>
            </a:r>
            <a:r>
              <a:rPr lang="it-IT" sz="3600" dirty="0" smtClean="0"/>
              <a:t> use case: overview</a:t>
            </a:r>
            <a:endParaRPr lang="en-BE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22" y="2803453"/>
            <a:ext cx="5741378" cy="3373510"/>
          </a:xfrm>
          <a:prstGeom prst="rect">
            <a:avLst/>
          </a:prstGeom>
        </p:spPr>
      </p:pic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7014291-F692-45C4-82F7-1ED2429E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208"/>
            <a:ext cx="10515600" cy="504275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/>
          </a:p>
          <a:p>
            <a:pPr marL="457200" lvl="1" indent="0">
              <a:buNone/>
            </a:pPr>
            <a:r>
              <a:rPr lang="en-US" sz="2800" dirty="0" smtClean="0"/>
              <a:t>Within GO-PEG</a:t>
            </a:r>
            <a:endParaRPr lang="en-US" sz="2800" dirty="0" smtClean="0"/>
          </a:p>
          <a:p>
            <a:pPr lvl="1"/>
            <a:r>
              <a:rPr lang="en-US" sz="2800" dirty="0" smtClean="0"/>
              <a:t>Datasets ready for GTE</a:t>
            </a:r>
            <a:endParaRPr lang="en-US" sz="2800" dirty="0" smtClean="0"/>
          </a:p>
          <a:p>
            <a:pPr lvl="1"/>
            <a:r>
              <a:rPr lang="en-US" sz="2800" dirty="0" smtClean="0"/>
              <a:t>Addition of pollution sources (upstream tracing) and additional affected entities</a:t>
            </a:r>
          </a:p>
          <a:p>
            <a:pPr lvl="1"/>
            <a:r>
              <a:rPr lang="en-US" sz="2800" dirty="0" smtClean="0"/>
              <a:t>Run as a service</a:t>
            </a:r>
          </a:p>
          <a:p>
            <a:pPr lvl="1"/>
            <a:r>
              <a:rPr lang="en-US" sz="2800" dirty="0" smtClean="0"/>
              <a:t>Integration of sensors(?)</a:t>
            </a:r>
          </a:p>
          <a:p>
            <a:pPr lvl="1"/>
            <a:r>
              <a:rPr lang="en-US" sz="2800" dirty="0" smtClean="0"/>
              <a:t>Quick reaction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0020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485553C-9CB2-479A-81AF-5A69B005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Tracing</a:t>
            </a:r>
            <a:r>
              <a:rPr lang="it-IT" sz="3600" dirty="0" smtClean="0"/>
              <a:t> </a:t>
            </a:r>
            <a:r>
              <a:rPr lang="it-IT" dirty="0" smtClean="0"/>
              <a:t>challenges</a:t>
            </a:r>
            <a:endParaRPr lang="en-BE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7014291-F692-45C4-82F7-1ED2429E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749"/>
            <a:ext cx="10515600" cy="1684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/>
          </a:p>
          <a:p>
            <a:pPr lvl="1"/>
            <a:r>
              <a:rPr lang="en-US" sz="2800" dirty="0" smtClean="0"/>
              <a:t>Merge </a:t>
            </a:r>
            <a:r>
              <a:rPr lang="en-US" sz="2800" dirty="0" smtClean="0"/>
              <a:t>sewer and surface networks</a:t>
            </a:r>
          </a:p>
          <a:p>
            <a:pPr lvl="1"/>
            <a:r>
              <a:rPr lang="en-US" sz="2800" dirty="0" smtClean="0"/>
              <a:t>Implicit or explicit connections for the networks</a:t>
            </a:r>
          </a:p>
          <a:p>
            <a:pPr lvl="1"/>
            <a:r>
              <a:rPr lang="en-US" sz="2800" dirty="0" smtClean="0"/>
              <a:t>Connections between networks</a:t>
            </a:r>
            <a:endParaRPr lang="en-US" sz="2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37" y="3161533"/>
            <a:ext cx="3875257" cy="22030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244" y="4166012"/>
            <a:ext cx="2986261" cy="2005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334" y="3156438"/>
            <a:ext cx="3314466" cy="224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3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485553C-9CB2-479A-81AF-5A69B005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Tracing</a:t>
            </a:r>
            <a:r>
              <a:rPr lang="it-IT" sz="3600" dirty="0" smtClean="0"/>
              <a:t> </a:t>
            </a:r>
            <a:r>
              <a:rPr lang="it-IT" dirty="0" smtClean="0"/>
              <a:t>challenges</a:t>
            </a:r>
            <a:endParaRPr lang="en-BE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7014291-F692-45C4-82F7-1ED2429E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749"/>
            <a:ext cx="10515600" cy="169348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/>
          </a:p>
          <a:p>
            <a:pPr lvl="1"/>
            <a:r>
              <a:rPr lang="en-US" sz="2800" dirty="0" smtClean="0"/>
              <a:t>Connect </a:t>
            </a:r>
            <a:r>
              <a:rPr lang="en-US" sz="2800" dirty="0" smtClean="0"/>
              <a:t>external points or areas (sources/affected areas)</a:t>
            </a:r>
          </a:p>
          <a:p>
            <a:pPr lvl="1"/>
            <a:r>
              <a:rPr lang="en-US" sz="2800" dirty="0" smtClean="0"/>
              <a:t>Different levels of detail</a:t>
            </a:r>
          </a:p>
          <a:p>
            <a:pPr lvl="1"/>
            <a:r>
              <a:rPr lang="en-US" sz="2800" dirty="0" smtClean="0"/>
              <a:t>Optional</a:t>
            </a:r>
            <a:r>
              <a:rPr lang="en-US" sz="2800" dirty="0" smtClean="0"/>
              <a:t>: connection with </a:t>
            </a:r>
            <a:r>
              <a:rPr lang="en-US" sz="2800" dirty="0" smtClean="0"/>
              <a:t>sensors </a:t>
            </a:r>
            <a:r>
              <a:rPr lang="en-US" sz="2800" dirty="0" smtClean="0"/>
              <a:t>on the network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2" name="Freeform 1"/>
          <p:cNvSpPr/>
          <p:nvPr/>
        </p:nvSpPr>
        <p:spPr>
          <a:xfrm>
            <a:off x="3464169" y="3763108"/>
            <a:ext cx="7261395" cy="896850"/>
          </a:xfrm>
          <a:custGeom>
            <a:avLst/>
            <a:gdLst>
              <a:gd name="connsiteX0" fmla="*/ 0 w 7261395"/>
              <a:gd name="connsiteY0" fmla="*/ 0 h 896850"/>
              <a:gd name="connsiteX1" fmla="*/ 3200400 w 7261395"/>
              <a:gd name="connsiteY1" fmla="*/ 404446 h 896850"/>
              <a:gd name="connsiteX2" fmla="*/ 4870939 w 7261395"/>
              <a:gd name="connsiteY2" fmla="*/ 800100 h 896850"/>
              <a:gd name="connsiteX3" fmla="*/ 6910754 w 7261395"/>
              <a:gd name="connsiteY3" fmla="*/ 896815 h 896850"/>
              <a:gd name="connsiteX4" fmla="*/ 7244862 w 7261395"/>
              <a:gd name="connsiteY4" fmla="*/ 808892 h 8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1395" h="896850">
                <a:moveTo>
                  <a:pt x="0" y="0"/>
                </a:moveTo>
                <a:cubicBezTo>
                  <a:pt x="1194288" y="135548"/>
                  <a:pt x="2388577" y="271096"/>
                  <a:pt x="3200400" y="404446"/>
                </a:cubicBezTo>
                <a:cubicBezTo>
                  <a:pt x="4012223" y="537796"/>
                  <a:pt x="4252547" y="718039"/>
                  <a:pt x="4870939" y="800100"/>
                </a:cubicBezTo>
                <a:cubicBezTo>
                  <a:pt x="5489331" y="882161"/>
                  <a:pt x="6515100" y="895350"/>
                  <a:pt x="6910754" y="896815"/>
                </a:cubicBezTo>
                <a:cubicBezTo>
                  <a:pt x="7306408" y="898280"/>
                  <a:pt x="7275635" y="853586"/>
                  <a:pt x="7244862" y="808892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Freeform 2"/>
          <p:cNvSpPr/>
          <p:nvPr/>
        </p:nvSpPr>
        <p:spPr>
          <a:xfrm>
            <a:off x="1740877" y="4273062"/>
            <a:ext cx="5503985" cy="1549472"/>
          </a:xfrm>
          <a:custGeom>
            <a:avLst/>
            <a:gdLst>
              <a:gd name="connsiteX0" fmla="*/ 5503985 w 5503985"/>
              <a:gd name="connsiteY0" fmla="*/ 0 h 1549472"/>
              <a:gd name="connsiteX1" fmla="*/ 3877408 w 5503985"/>
              <a:gd name="connsiteY1" fmla="*/ 1019907 h 1549472"/>
              <a:gd name="connsiteX2" fmla="*/ 677008 w 5503985"/>
              <a:gd name="connsiteY2" fmla="*/ 1512276 h 1549472"/>
              <a:gd name="connsiteX3" fmla="*/ 0 w 5503985"/>
              <a:gd name="connsiteY3" fmla="*/ 1477107 h 154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03985" h="1549472">
                <a:moveTo>
                  <a:pt x="5503985" y="0"/>
                </a:moveTo>
                <a:cubicBezTo>
                  <a:pt x="5092944" y="383930"/>
                  <a:pt x="4681904" y="767861"/>
                  <a:pt x="3877408" y="1019907"/>
                </a:cubicBezTo>
                <a:cubicBezTo>
                  <a:pt x="3072912" y="1271953"/>
                  <a:pt x="1323243" y="1436076"/>
                  <a:pt x="677008" y="1512276"/>
                </a:cubicBezTo>
                <a:cubicBezTo>
                  <a:pt x="30773" y="1588476"/>
                  <a:pt x="15386" y="1532791"/>
                  <a:pt x="0" y="1477107"/>
                </a:cubicBezTo>
              </a:path>
            </a:pathLst>
          </a:cu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/>
        </p:nvSpPr>
        <p:spPr>
          <a:xfrm>
            <a:off x="2031023" y="4097215"/>
            <a:ext cx="4053254" cy="567773"/>
          </a:xfrm>
          <a:custGeom>
            <a:avLst/>
            <a:gdLst>
              <a:gd name="connsiteX0" fmla="*/ 4053254 w 4053254"/>
              <a:gd name="connsiteY0" fmla="*/ 0 h 567773"/>
              <a:gd name="connsiteX1" fmla="*/ 3138854 w 4053254"/>
              <a:gd name="connsiteY1" fmla="*/ 553916 h 567773"/>
              <a:gd name="connsiteX2" fmla="*/ 1705708 w 4053254"/>
              <a:gd name="connsiteY2" fmla="*/ 369277 h 567773"/>
              <a:gd name="connsiteX3" fmla="*/ 0 w 4053254"/>
              <a:gd name="connsiteY3" fmla="*/ 26377 h 567773"/>
              <a:gd name="connsiteX4" fmla="*/ 0 w 4053254"/>
              <a:gd name="connsiteY4" fmla="*/ 26377 h 56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3254" h="567773">
                <a:moveTo>
                  <a:pt x="4053254" y="0"/>
                </a:moveTo>
                <a:cubicBezTo>
                  <a:pt x="3791683" y="246185"/>
                  <a:pt x="3530112" y="492370"/>
                  <a:pt x="3138854" y="553916"/>
                </a:cubicBezTo>
                <a:cubicBezTo>
                  <a:pt x="2747596" y="615462"/>
                  <a:pt x="2228850" y="457200"/>
                  <a:pt x="1705708" y="369277"/>
                </a:cubicBezTo>
                <a:cubicBezTo>
                  <a:pt x="1182566" y="281354"/>
                  <a:pt x="0" y="26377"/>
                  <a:pt x="0" y="26377"/>
                </a:cubicBezTo>
                <a:lnTo>
                  <a:pt x="0" y="26377"/>
                </a:lnTo>
              </a:path>
            </a:pathLst>
          </a:cu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/>
        </p:nvSpPr>
        <p:spPr>
          <a:xfrm>
            <a:off x="2787162" y="4466492"/>
            <a:ext cx="967153" cy="826477"/>
          </a:xfrm>
          <a:custGeom>
            <a:avLst/>
            <a:gdLst>
              <a:gd name="connsiteX0" fmla="*/ 967153 w 967153"/>
              <a:gd name="connsiteY0" fmla="*/ 0 h 826477"/>
              <a:gd name="connsiteX1" fmla="*/ 729761 w 967153"/>
              <a:gd name="connsiteY1" fmla="*/ 439616 h 826477"/>
              <a:gd name="connsiteX2" fmla="*/ 562707 w 967153"/>
              <a:gd name="connsiteY2" fmla="*/ 465993 h 826477"/>
              <a:gd name="connsiteX3" fmla="*/ 0 w 967153"/>
              <a:gd name="connsiteY3" fmla="*/ 826477 h 82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7153" h="826477">
                <a:moveTo>
                  <a:pt x="967153" y="0"/>
                </a:moveTo>
                <a:cubicBezTo>
                  <a:pt x="882161" y="180975"/>
                  <a:pt x="797169" y="361951"/>
                  <a:pt x="729761" y="439616"/>
                </a:cubicBezTo>
                <a:cubicBezTo>
                  <a:pt x="662353" y="517282"/>
                  <a:pt x="684334" y="401516"/>
                  <a:pt x="562707" y="465993"/>
                </a:cubicBezTo>
                <a:cubicBezTo>
                  <a:pt x="441080" y="530470"/>
                  <a:pt x="220540" y="678473"/>
                  <a:pt x="0" y="826477"/>
                </a:cubicBezTo>
              </a:path>
            </a:pathLst>
          </a:cu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877" y="4466492"/>
            <a:ext cx="556299" cy="55150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7939454" y="3411415"/>
            <a:ext cx="2743200" cy="1151793"/>
          </a:xfrm>
          <a:custGeom>
            <a:avLst/>
            <a:gdLst>
              <a:gd name="connsiteX0" fmla="*/ 1512277 w 2743200"/>
              <a:gd name="connsiteY0" fmla="*/ 43962 h 1151793"/>
              <a:gd name="connsiteX1" fmla="*/ 562708 w 2743200"/>
              <a:gd name="connsiteY1" fmla="*/ 0 h 1151793"/>
              <a:gd name="connsiteX2" fmla="*/ 0 w 2743200"/>
              <a:gd name="connsiteY2" fmla="*/ 975947 h 1151793"/>
              <a:gd name="connsiteX3" fmla="*/ 1397977 w 2743200"/>
              <a:gd name="connsiteY3" fmla="*/ 1143000 h 1151793"/>
              <a:gd name="connsiteX4" fmla="*/ 2743200 w 2743200"/>
              <a:gd name="connsiteY4" fmla="*/ 1151793 h 1151793"/>
              <a:gd name="connsiteX5" fmla="*/ 2743200 w 2743200"/>
              <a:gd name="connsiteY5" fmla="*/ 79131 h 1151793"/>
              <a:gd name="connsiteX6" fmla="*/ 1512277 w 2743200"/>
              <a:gd name="connsiteY6" fmla="*/ 43962 h 1151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43200" h="1151793">
                <a:moveTo>
                  <a:pt x="1512277" y="43962"/>
                </a:moveTo>
                <a:lnTo>
                  <a:pt x="562708" y="0"/>
                </a:lnTo>
                <a:lnTo>
                  <a:pt x="0" y="975947"/>
                </a:lnTo>
                <a:lnTo>
                  <a:pt x="1397977" y="1143000"/>
                </a:lnTo>
                <a:lnTo>
                  <a:pt x="2743200" y="1151793"/>
                </a:lnTo>
                <a:lnTo>
                  <a:pt x="2743200" y="79131"/>
                </a:lnTo>
                <a:lnTo>
                  <a:pt x="1512277" y="43962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996" y="2519208"/>
            <a:ext cx="861135" cy="9449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451" y="4969020"/>
            <a:ext cx="81541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485553C-9CB2-479A-81AF-5A69B005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Tracing</a:t>
            </a:r>
            <a:r>
              <a:rPr lang="it-IT" sz="3600" dirty="0" smtClean="0"/>
              <a:t> </a:t>
            </a:r>
            <a:r>
              <a:rPr lang="it-IT" dirty="0" smtClean="0"/>
              <a:t>challenges</a:t>
            </a:r>
            <a:endParaRPr lang="en-BE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7014291-F692-45C4-82F7-1ED2429E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749"/>
            <a:ext cx="10515600" cy="2087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/>
          </a:p>
          <a:p>
            <a:pPr lvl="1"/>
            <a:r>
              <a:rPr lang="en-US" sz="2800" dirty="0" smtClean="0"/>
              <a:t>Input data model</a:t>
            </a:r>
          </a:p>
          <a:p>
            <a:pPr lvl="2"/>
            <a:r>
              <a:rPr lang="en-US" sz="2400" dirty="0" smtClean="0"/>
              <a:t>Current </a:t>
            </a:r>
            <a:r>
              <a:rPr lang="en-US" sz="2400" dirty="0" smtClean="0"/>
              <a:t>tracing engine uses </a:t>
            </a:r>
            <a:r>
              <a:rPr lang="en-US" sz="2400" dirty="0" err="1" smtClean="0"/>
              <a:t>geotools</a:t>
            </a:r>
            <a:endParaRPr lang="en-US" sz="2400" dirty="0" smtClean="0"/>
          </a:p>
          <a:p>
            <a:pPr lvl="2"/>
            <a:r>
              <a:rPr lang="en-US" sz="2400" dirty="0" smtClean="0"/>
              <a:t>Tracing should be able to run as a </a:t>
            </a:r>
            <a:r>
              <a:rPr lang="en-US" sz="2400" dirty="0" smtClean="0"/>
              <a:t>service</a:t>
            </a:r>
            <a:endParaRPr lang="en-US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2"/>
            <a:r>
              <a:rPr lang="en-US" sz="2400" dirty="0" smtClean="0"/>
              <a:t>Performance matters (in case of emergencies</a:t>
            </a:r>
            <a:r>
              <a:rPr lang="en-US" sz="2400" dirty="0" smtClean="0"/>
              <a:t>)</a:t>
            </a:r>
            <a:endParaRPr lang="en-US" sz="2400" dirty="0" smtClean="0"/>
          </a:p>
        </p:txBody>
      </p:sp>
      <p:sp>
        <p:nvSpPr>
          <p:cNvPr id="6" name="Content Placeholder 18">
            <a:extLst>
              <a:ext uri="{FF2B5EF4-FFF2-40B4-BE49-F238E27FC236}">
                <a16:creationId xmlns:a16="http://schemas.microsoft.com/office/drawing/2014/main" id="{F7014291-F692-45C4-82F7-1ED2429EF946}"/>
              </a:ext>
            </a:extLst>
          </p:cNvPr>
          <p:cNvSpPr txBox="1">
            <a:spLocks/>
          </p:cNvSpPr>
          <p:nvPr/>
        </p:nvSpPr>
        <p:spPr>
          <a:xfrm>
            <a:off x="6145160" y="3932903"/>
            <a:ext cx="5361039" cy="2396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93D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3D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3D5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3D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3D5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Output model</a:t>
            </a:r>
          </a:p>
          <a:p>
            <a:pPr lvl="2"/>
            <a:r>
              <a:rPr lang="en-US" sz="2400" dirty="0" smtClean="0"/>
              <a:t>Clear communication</a:t>
            </a:r>
          </a:p>
          <a:p>
            <a:pPr lvl="2"/>
            <a:r>
              <a:rPr lang="en-US" sz="2400" dirty="0" smtClean="0"/>
              <a:t>Understood on mobile devices</a:t>
            </a:r>
          </a:p>
          <a:p>
            <a:pPr lvl="2"/>
            <a:r>
              <a:rPr lang="en-US" sz="2400" dirty="0" smtClean="0"/>
              <a:t>Non-geospatial info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64" y="3559277"/>
            <a:ext cx="960203" cy="868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38" y="3428057"/>
            <a:ext cx="2333545" cy="137114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3352800" y="3637935"/>
            <a:ext cx="4355690" cy="648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27" y="4204851"/>
            <a:ext cx="990686" cy="92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127" y="5267110"/>
            <a:ext cx="815411" cy="85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26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E485553C-9CB2-479A-81AF-5A69B0050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600" dirty="0" smtClean="0"/>
              <a:t>Tracing </a:t>
            </a:r>
            <a:r>
              <a:rPr lang="it-IT" dirty="0" smtClean="0"/>
              <a:t>challenges</a:t>
            </a:r>
            <a:endParaRPr lang="en-BE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F7014291-F692-45C4-82F7-1ED2429EF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749"/>
            <a:ext cx="10515600" cy="47052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600" b="1" dirty="0"/>
          </a:p>
          <a:p>
            <a:pPr lvl="1"/>
            <a:r>
              <a:rPr lang="en-US" sz="2800" dirty="0" smtClean="0"/>
              <a:t>Transforming datasets with implicit connections &gt; explicit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Preserve/check previously created connections if data is updated</a:t>
            </a:r>
          </a:p>
          <a:p>
            <a:pPr lvl="2"/>
            <a:r>
              <a:rPr lang="en-US" sz="2400" dirty="0" smtClean="0"/>
              <a:t>Especially with manual corrections or external points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Create flow directions from height if </a:t>
            </a:r>
            <a:r>
              <a:rPr lang="en-US" sz="2800" dirty="0" smtClean="0"/>
              <a:t>missing</a:t>
            </a:r>
          </a:p>
          <a:p>
            <a:pPr lvl="1"/>
            <a:endParaRPr lang="en-US" sz="2800" dirty="0"/>
          </a:p>
          <a:p>
            <a:pPr lvl="1"/>
            <a:r>
              <a:rPr lang="en-US" sz="2800" dirty="0" smtClean="0"/>
              <a:t>OGC – API Features</a:t>
            </a:r>
            <a:endParaRPr lang="en-US" sz="2400" dirty="0"/>
          </a:p>
          <a:p>
            <a:endParaRPr lang="en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08" y="3824356"/>
            <a:ext cx="3640202" cy="213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CBC37-DFBB-4540-BB14-8788DA605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</a:t>
            </a:r>
            <a:endParaRPr lang="en-B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06987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4155D09E-883C-4087-B4F2-1342D41197FA}" vid="{F775174C-F3BB-488C-B929-97305E7536E8}"/>
    </a:ext>
  </a:extLst>
</a:theme>
</file>

<file path=ppt/theme/theme2.xml><?xml version="1.0" encoding="utf-8"?>
<a:theme xmlns:a="http://schemas.openxmlformats.org/drawingml/2006/main" name="Intr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8" id="{4155D09E-883C-4087-B4F2-1342D41197FA}" vid="{D534FEDB-4169-4964-9B92-DD1A7B21E59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GO-PEG_workshop_template</Template>
  <TotalTime>159</TotalTime>
  <Words>185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Source Sans Pro</vt:lpstr>
      <vt:lpstr>Tahoma</vt:lpstr>
      <vt:lpstr>1_Custom Design</vt:lpstr>
      <vt:lpstr>Intro</vt:lpstr>
      <vt:lpstr>GO-PEG  Schema creation and transformation processes  Tracing use case</vt:lpstr>
      <vt:lpstr>Tracing use case: overview</vt:lpstr>
      <vt:lpstr>Tracing use case: overview</vt:lpstr>
      <vt:lpstr>Tracing challenges</vt:lpstr>
      <vt:lpstr>Tracing challenges</vt:lpstr>
      <vt:lpstr>Tracing challenges</vt:lpstr>
      <vt:lpstr>Tracing challenges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GO-PEG WORKFLOWS AND DATA REQUIREMENTS FOR DATA HARMONISATION</dc:title>
  <dc:creator>Stefania Morrone</dc:creator>
  <cp:lastModifiedBy>Marc Olijslagers</cp:lastModifiedBy>
  <cp:revision>37</cp:revision>
  <dcterms:created xsi:type="dcterms:W3CDTF">2021-06-11T10:34:11Z</dcterms:created>
  <dcterms:modified xsi:type="dcterms:W3CDTF">2021-06-29T06:47:43Z</dcterms:modified>
</cp:coreProperties>
</file>