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15"/>
  </p:notesMasterIdLst>
  <p:sldIdLst>
    <p:sldId id="257" r:id="rId3"/>
    <p:sldId id="277" r:id="rId4"/>
    <p:sldId id="286" r:id="rId5"/>
    <p:sldId id="284" r:id="rId6"/>
    <p:sldId id="299" r:id="rId7"/>
    <p:sldId id="293" r:id="rId8"/>
    <p:sldId id="281" r:id="rId9"/>
    <p:sldId id="294" r:id="rId10"/>
    <p:sldId id="283" r:id="rId11"/>
    <p:sldId id="295" r:id="rId12"/>
    <p:sldId id="300" r:id="rId13"/>
    <p:sldId id="258" r:id="rId14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3D5"/>
    <a:srgbClr val="FF99FF"/>
    <a:srgbClr val="FF66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2" autoAdjust="0"/>
    <p:restoredTop sz="76263" autoAdjust="0"/>
  </p:normalViewPr>
  <p:slideViewPr>
    <p:cSldViewPr snapToGrid="0">
      <p:cViewPr varScale="1">
        <p:scale>
          <a:sx n="83" d="100"/>
          <a:sy n="83" d="100"/>
        </p:scale>
        <p:origin x="1152" y="9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5C454-B177-4747-B160-8019102F3D29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F3A64-51B4-43EB-B314-EF988191BE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89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236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593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397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482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059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90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692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213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706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833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61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05BFF92-69E9-40B3-82C1-085F3F84F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CB047E-9BED-458E-8850-BA1DE1ED8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425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B00AA-1A4F-4D05-A51D-D28B3F1A2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50" y="2751137"/>
            <a:ext cx="8420100" cy="1325563"/>
          </a:xfrm>
          <a:prstGeom prst="rect">
            <a:avLst/>
          </a:prstGeom>
        </p:spPr>
        <p:txBody>
          <a:bodyPr/>
          <a:lstStyle>
            <a:lvl1pPr algn="ctr">
              <a:defRPr lang="en-BE" sz="4800" b="1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9520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B8FE5-A784-430F-875A-F8D29E838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91174-07EE-4FEB-9934-07022D54A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/>
            </a:lvl1pPr>
            <a:lvl2pPr>
              <a:buClr>
                <a:srgbClr val="0093D5"/>
              </a:buClr>
              <a:defRPr/>
            </a:lvl2pPr>
            <a:lvl3pPr>
              <a:buClr>
                <a:srgbClr val="0093D5"/>
              </a:buClr>
              <a:defRPr/>
            </a:lvl3pPr>
            <a:lvl4pPr>
              <a:buClr>
                <a:srgbClr val="0093D5"/>
              </a:buClr>
              <a:defRPr/>
            </a:lvl4pPr>
            <a:lvl5pPr>
              <a:buClr>
                <a:srgbClr val="0093D5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39885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E5984-8050-4021-B97D-CCF763997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591D2-1D1D-4F7B-9EB6-F38B9C090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236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4312C-88F2-4F43-A7D8-BD1BF607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04F93-6DC7-4B35-B2E1-DED050F24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/>
            </a:lvl1pPr>
            <a:lvl2pPr>
              <a:buClr>
                <a:srgbClr val="0093D5"/>
              </a:buClr>
              <a:defRPr/>
            </a:lvl2pPr>
            <a:lvl3pPr>
              <a:buClr>
                <a:srgbClr val="0093D5"/>
              </a:buClr>
              <a:defRPr/>
            </a:lvl3pPr>
            <a:lvl4pPr>
              <a:buClr>
                <a:srgbClr val="0093D5"/>
              </a:buClr>
              <a:defRPr/>
            </a:lvl4pPr>
            <a:lvl5pPr>
              <a:buClr>
                <a:srgbClr val="0093D5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14CD4-039B-451D-BB04-5D9E4A4C5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/>
            </a:lvl1pPr>
            <a:lvl2pPr>
              <a:buClr>
                <a:srgbClr val="0093D5"/>
              </a:buClr>
              <a:defRPr/>
            </a:lvl2pPr>
            <a:lvl3pPr>
              <a:buClr>
                <a:srgbClr val="0093D5"/>
              </a:buClr>
              <a:defRPr/>
            </a:lvl3pPr>
            <a:lvl4pPr>
              <a:buClr>
                <a:srgbClr val="0093D5"/>
              </a:buClr>
              <a:defRPr/>
            </a:lvl4pPr>
            <a:lvl5pPr>
              <a:buClr>
                <a:srgbClr val="0093D5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87879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D5C4E-9175-4541-821C-B52FC5B85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25310-BDD7-4D7B-96B2-263364A8E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EB71D0-57D2-4420-8134-D1DCD7303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/>
            </a:lvl1pPr>
            <a:lvl2pPr>
              <a:buClr>
                <a:srgbClr val="0093D5"/>
              </a:buClr>
              <a:defRPr/>
            </a:lvl2pPr>
            <a:lvl3pPr>
              <a:buClr>
                <a:srgbClr val="0093D5"/>
              </a:buClr>
              <a:defRPr/>
            </a:lvl3pPr>
            <a:lvl4pPr>
              <a:buClr>
                <a:srgbClr val="0093D5"/>
              </a:buClr>
              <a:defRPr/>
            </a:lvl4pPr>
            <a:lvl5pPr>
              <a:buClr>
                <a:srgbClr val="0093D5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6BBF67-C7B4-4176-AEF6-33842C87D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99B812-70AA-4A1E-BA14-EC2BBDA993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/>
            </a:lvl1pPr>
            <a:lvl2pPr>
              <a:buClr>
                <a:srgbClr val="0093D5"/>
              </a:buClr>
              <a:defRPr/>
            </a:lvl2pPr>
            <a:lvl3pPr>
              <a:buClr>
                <a:srgbClr val="0093D5"/>
              </a:buClr>
              <a:defRPr/>
            </a:lvl3pPr>
            <a:lvl4pPr>
              <a:buClr>
                <a:srgbClr val="0093D5"/>
              </a:buClr>
              <a:defRPr/>
            </a:lvl4pPr>
            <a:lvl5pPr>
              <a:buClr>
                <a:srgbClr val="0093D5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05247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02587-FD57-4F27-99D5-721C0AACC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8153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552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70C93-915B-45F1-B757-0B62C0AD6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8B4AB-5297-464D-9DBA-B50A55C95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 sz="3200"/>
            </a:lvl1pPr>
            <a:lvl2pPr>
              <a:buClr>
                <a:srgbClr val="0093D5"/>
              </a:buClr>
              <a:defRPr sz="2800"/>
            </a:lvl2pPr>
            <a:lvl3pPr>
              <a:buClr>
                <a:srgbClr val="0093D5"/>
              </a:buClr>
              <a:defRPr sz="2400"/>
            </a:lvl3pPr>
            <a:lvl4pPr>
              <a:buClr>
                <a:srgbClr val="0093D5"/>
              </a:buClr>
              <a:defRPr sz="2000"/>
            </a:lvl4pPr>
            <a:lvl5pPr>
              <a:buClr>
                <a:srgbClr val="0093D5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2C6B96-0609-4F1D-BEDA-F9441F9EF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38374"/>
            <a:ext cx="3932237" cy="3630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622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7E1A0F1-E71D-4BF7-8C1F-E92BFEA132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6524" y="2026941"/>
            <a:ext cx="10668676" cy="1325563"/>
          </a:xfrm>
          <a:prstGeom prst="rect">
            <a:avLst/>
          </a:prstGeom>
        </p:spPr>
        <p:txBody>
          <a:bodyPr/>
          <a:lstStyle>
            <a:lvl1pPr>
              <a:defRPr lang="en-BE" sz="4400" b="1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AADAD3C-3F73-42F4-B56B-09BD4F3D4B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6524" y="3584374"/>
            <a:ext cx="6469063" cy="10779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2400" kern="1200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FEA07-CA1F-4ED6-8290-FB255D67B2B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134225" y="3584374"/>
            <a:ext cx="3990975" cy="10779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BE" sz="2400" kern="1200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Speaker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66052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6">
            <a:extLst>
              <a:ext uri="{FF2B5EF4-FFF2-40B4-BE49-F238E27FC236}">
                <a16:creationId xmlns:a16="http://schemas.microsoft.com/office/drawing/2014/main" id="{37E83177-85BF-4622-9603-7968AB20F314}"/>
              </a:ext>
            </a:extLst>
          </p:cNvPr>
          <p:cNvSpPr/>
          <p:nvPr userDrawn="1"/>
        </p:nvSpPr>
        <p:spPr>
          <a:xfrm>
            <a:off x="0" y="6210000"/>
            <a:ext cx="12192000" cy="648000"/>
          </a:xfrm>
          <a:prstGeom prst="rect">
            <a:avLst/>
          </a:prstGeom>
          <a:solidFill>
            <a:srgbClr val="009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/>
          </a:p>
        </p:txBody>
      </p:sp>
      <p:sp>
        <p:nvSpPr>
          <p:cNvPr id="13" name="Tijdelijke aanduiding voor titel 1">
            <a:extLst>
              <a:ext uri="{FF2B5EF4-FFF2-40B4-BE49-F238E27FC236}">
                <a16:creationId xmlns:a16="http://schemas.microsoft.com/office/drawing/2014/main" id="{092214D9-635D-4FE4-9BE1-8BB2F861C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216000"/>
            <a:ext cx="11041200" cy="11520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14" name="Tijdelijke aanduiding voor tekst 2">
            <a:extLst>
              <a:ext uri="{FF2B5EF4-FFF2-40B4-BE49-F238E27FC236}">
                <a16:creationId xmlns:a16="http://schemas.microsoft.com/office/drawing/2014/main" id="{FB60E0EA-8C8D-4CA2-9FA0-133DEEC39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00" y="1656000"/>
            <a:ext cx="11041200" cy="44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15" name="Picture 14" descr="A picture containing flower&#10;&#10;Description automatically generated">
            <a:extLst>
              <a:ext uri="{FF2B5EF4-FFF2-40B4-BE49-F238E27FC236}">
                <a16:creationId xmlns:a16="http://schemas.microsoft.com/office/drawing/2014/main" id="{868300E3-3D66-485F-9CFA-AA774B733D0B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434500" y="6335287"/>
            <a:ext cx="540282" cy="421165"/>
          </a:xfrm>
          <a:prstGeom prst="rect">
            <a:avLst/>
          </a:prstGeom>
        </p:spPr>
      </p:pic>
      <p:pic>
        <p:nvPicPr>
          <p:cNvPr id="16" name="Picture 15" descr="A picture containing icon&#10;&#10;Description automatically generated">
            <a:extLst>
              <a:ext uri="{FF2B5EF4-FFF2-40B4-BE49-F238E27FC236}">
                <a16:creationId xmlns:a16="http://schemas.microsoft.com/office/drawing/2014/main" id="{7E6C8029-C242-44D5-B781-EDF55652779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15385" y="6357517"/>
            <a:ext cx="1031868" cy="36115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8AE5234-65BE-4CC0-8403-F5BC2B148087}"/>
              </a:ext>
            </a:extLst>
          </p:cNvPr>
          <p:cNvSpPr/>
          <p:nvPr userDrawn="1"/>
        </p:nvSpPr>
        <p:spPr>
          <a:xfrm>
            <a:off x="6951400" y="6323190"/>
            <a:ext cx="44831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</a:rPr>
              <a:t>Funded by the Innovation and Networks Executive Agency (INEA) under Action No 2018-EU-IA-0093</a:t>
            </a:r>
          </a:p>
        </p:txBody>
      </p:sp>
    </p:spTree>
    <p:extLst>
      <p:ext uri="{BB962C8B-B14F-4D97-AF65-F5344CB8AC3E}">
        <p14:creationId xmlns:p14="http://schemas.microsoft.com/office/powerpoint/2010/main" val="180644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B9F744DF-C7DF-4DCF-893F-324ABAF895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2214"/>
          <a:stretch/>
        </p:blipFill>
        <p:spPr>
          <a:xfrm>
            <a:off x="0" y="0"/>
            <a:ext cx="12193200" cy="5753100"/>
          </a:xfrm>
          <a:prstGeom prst="rect">
            <a:avLst/>
          </a:prstGeom>
        </p:spPr>
      </p:pic>
      <p:pic>
        <p:nvPicPr>
          <p:cNvPr id="14" name="Picture 13" descr="A picture containing flower&#10;&#10;Description automatically generated">
            <a:extLst>
              <a:ext uri="{FF2B5EF4-FFF2-40B4-BE49-F238E27FC236}">
                <a16:creationId xmlns:a16="http://schemas.microsoft.com/office/drawing/2014/main" id="{F06EA939-DDD5-45B8-B410-3D0F0482B5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b="21708"/>
          <a:stretch/>
        </p:blipFill>
        <p:spPr>
          <a:xfrm>
            <a:off x="7015931" y="6050590"/>
            <a:ext cx="901700" cy="550313"/>
          </a:xfrm>
          <a:prstGeom prst="rect">
            <a:avLst/>
          </a:prstGeom>
        </p:spPr>
      </p:pic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E253A17D-7966-4977-8FEA-E357CBD46D3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59" y="6020114"/>
            <a:ext cx="3325451" cy="60807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0FBC6D1-C1E2-43B4-B2FB-CA32969E2DD1}"/>
              </a:ext>
            </a:extLst>
          </p:cNvPr>
          <p:cNvSpPr/>
          <p:nvPr userDrawn="1"/>
        </p:nvSpPr>
        <p:spPr>
          <a:xfrm>
            <a:off x="7327900" y="6039583"/>
            <a:ext cx="44831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100" dirty="0"/>
              <a:t>With the support of the European Commission</a:t>
            </a:r>
          </a:p>
          <a:p>
            <a:pPr algn="r"/>
            <a:r>
              <a:rPr lang="en-GB" sz="1100" dirty="0"/>
              <a:t>Funded by the Innovation and Networks Executive Agency (INEA)</a:t>
            </a:r>
          </a:p>
          <a:p>
            <a:pPr algn="r"/>
            <a:r>
              <a:rPr lang="en-GB" sz="1100" dirty="0"/>
              <a:t>under Action No 2018-EU-IA-0093</a:t>
            </a:r>
          </a:p>
          <a:p>
            <a:pPr algn="r"/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88142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mg.org/mda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spire-extensions.wetransform.to/inspire-mda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odeling-languages.com/mda-abandoned-om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62E8C-8E21-4996-8017-EE5EC0432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GO-PEG Workshop 3 – 29</a:t>
            </a:r>
            <a:r>
              <a:rPr lang="en-US" baseline="30000" dirty="0"/>
              <a:t>th</a:t>
            </a:r>
            <a:r>
              <a:rPr lang="en-US" dirty="0"/>
              <a:t> June 2021</a:t>
            </a:r>
            <a:br>
              <a:rPr lang="en-US" dirty="0"/>
            </a:br>
            <a:r>
              <a:rPr lang="en-US" dirty="0"/>
              <a:t>Schema creation and transformation processes</a:t>
            </a:r>
            <a:endParaRPr lang="en-B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DD87815-E7D0-4FCA-857C-6FCCA4018F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6525" y="3584374"/>
            <a:ext cx="5639476" cy="1077912"/>
          </a:xfrm>
        </p:spPr>
        <p:txBody>
          <a:bodyPr/>
          <a:lstStyle/>
          <a:p>
            <a:r>
              <a:rPr lang="de-DE" sz="2800" dirty="0">
                <a:solidFill>
                  <a:schemeClr val="bg1"/>
                </a:solidFill>
              </a:rPr>
              <a:t>The INSPIRE Model-Driven Approach</a:t>
            </a:r>
          </a:p>
          <a:p>
            <a:r>
              <a:rPr lang="en-GB" sz="1600" dirty="0">
                <a:solidFill>
                  <a:schemeClr val="bg1"/>
                </a:solidFill>
              </a:rPr>
              <a:t>http://inspire-extensions.wetransform.to/inspire-mda.html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F2AB90BD-902E-4544-9897-7BB8FD381C29}"/>
              </a:ext>
            </a:extLst>
          </p:cNvPr>
          <p:cNvSpPr txBox="1">
            <a:spLocks/>
          </p:cNvSpPr>
          <p:nvPr/>
        </p:nvSpPr>
        <p:spPr>
          <a:xfrm>
            <a:off x="5963123" y="3584374"/>
            <a:ext cx="5772354" cy="10779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nl-NL" sz="2400" kern="1200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800" dirty="0">
              <a:solidFill>
                <a:schemeClr val="bg1"/>
              </a:solidFill>
            </a:endParaRPr>
          </a:p>
          <a:p>
            <a:r>
              <a:rPr lang="de-DE" sz="1600" dirty="0">
                <a:solidFill>
                  <a:schemeClr val="bg1"/>
                </a:solidFill>
              </a:rPr>
              <a:t>Claudia Schulte, </a:t>
            </a:r>
            <a:r>
              <a:rPr lang="de-DE" sz="1600" dirty="0" err="1">
                <a:solidFill>
                  <a:schemeClr val="bg1"/>
                </a:solidFill>
              </a:rPr>
              <a:t>wetransform</a:t>
            </a:r>
            <a:r>
              <a:rPr lang="de-DE" sz="1600" dirty="0">
                <a:solidFill>
                  <a:schemeClr val="bg1"/>
                </a:solidFill>
              </a:rPr>
              <a:t> GmbH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791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7948C-1552-4A07-A623-3F5DD108A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800" dirty="0"/>
              <a:t>The GO-PEG Approach</a:t>
            </a:r>
            <a:br>
              <a:rPr lang="de-DE" sz="4800" dirty="0"/>
            </a:br>
            <a:r>
              <a:rPr lang="de-DE" sz="4000" dirty="0"/>
              <a:t>Stage 3: </a:t>
            </a:r>
            <a:r>
              <a:rPr lang="de-DE" sz="4000" dirty="0" err="1"/>
              <a:t>Typical</a:t>
            </a:r>
            <a:r>
              <a:rPr lang="de-DE" sz="4000" dirty="0"/>
              <a:t> </a:t>
            </a:r>
            <a:r>
              <a:rPr lang="de-DE" sz="4000" dirty="0" err="1"/>
              <a:t>challenges</a:t>
            </a:r>
            <a:r>
              <a:rPr lang="de-DE" sz="4000" dirty="0"/>
              <a:t> </a:t>
            </a:r>
            <a:r>
              <a:rPr lang="de-DE" sz="4000" dirty="0" err="1"/>
              <a:t>during</a:t>
            </a:r>
            <a:r>
              <a:rPr lang="de-DE" sz="4000" dirty="0"/>
              <a:t> </a:t>
            </a:r>
            <a:r>
              <a:rPr lang="de-DE" sz="4000" dirty="0" err="1"/>
              <a:t>alignment</a:t>
            </a:r>
            <a:r>
              <a:rPr lang="de-DE" sz="4000" dirty="0"/>
              <a:t>/</a:t>
            </a:r>
            <a:r>
              <a:rPr lang="de-DE" sz="4000" dirty="0" err="1"/>
              <a:t>mapping</a:t>
            </a:r>
            <a:endParaRPr lang="en-GB" sz="4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22B77C-69EB-4D0A-AFEB-4FC56385D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Lack </a:t>
            </a:r>
            <a:r>
              <a:rPr lang="de-DE" dirty="0" err="1"/>
              <a:t>of</a:t>
            </a:r>
            <a:r>
              <a:rPr lang="de-DE" dirty="0"/>
              <a:t> source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documentation</a:t>
            </a: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Errors in source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resulting</a:t>
            </a:r>
            <a:r>
              <a:rPr lang="de-DE" dirty="0"/>
              <a:t> in </a:t>
            </a:r>
            <a:r>
              <a:rPr lang="de-DE" dirty="0" err="1"/>
              <a:t>validation</a:t>
            </a:r>
            <a:r>
              <a:rPr lang="de-DE" dirty="0"/>
              <a:t> </a:t>
            </a:r>
            <a:r>
              <a:rPr lang="de-DE" dirty="0" err="1"/>
              <a:t>errors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mapping</a:t>
            </a: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High </a:t>
            </a:r>
            <a:r>
              <a:rPr lang="de-DE" dirty="0" err="1"/>
              <a:t>scripting</a:t>
            </a:r>
            <a:r>
              <a:rPr lang="de-DE" dirty="0"/>
              <a:t>/</a:t>
            </a:r>
            <a:r>
              <a:rPr lang="de-DE" dirty="0" err="1"/>
              <a:t>programming</a:t>
            </a:r>
            <a:r>
              <a:rPr lang="de-DE" dirty="0"/>
              <a:t> </a:t>
            </a:r>
            <a:r>
              <a:rPr lang="de-DE" dirty="0" err="1"/>
              <a:t>effort</a:t>
            </a:r>
            <a:r>
              <a:rPr lang="de-DE" dirty="0"/>
              <a:t> in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mapping</a:t>
            </a: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ETL </a:t>
            </a:r>
            <a:r>
              <a:rPr lang="de-DE" dirty="0" err="1"/>
              <a:t>tool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limitations</a:t>
            </a:r>
            <a:r>
              <a:rPr lang="de-DE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/>
              <a:t>Mapping </a:t>
            </a:r>
            <a:r>
              <a:rPr lang="de-DE" dirty="0" err="1"/>
              <a:t>limitations</a:t>
            </a:r>
            <a:endParaRPr lang="de-DE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err="1"/>
              <a:t>Complexity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mapping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handling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ETL Tool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/>
              <a:t>File </a:t>
            </a:r>
            <a:r>
              <a:rPr lang="de-DE" dirty="0" err="1"/>
              <a:t>size</a:t>
            </a:r>
            <a:r>
              <a:rPr lang="de-DE" dirty="0"/>
              <a:t> </a:t>
            </a:r>
            <a:r>
              <a:rPr lang="de-DE" dirty="0" err="1"/>
              <a:t>limits</a:t>
            </a:r>
            <a:endParaRPr lang="de-DE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/>
              <a:t>Performance </a:t>
            </a:r>
            <a:r>
              <a:rPr lang="de-DE" dirty="0" err="1"/>
              <a:t>limits</a:t>
            </a:r>
            <a:endParaRPr lang="de-DE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/>
              <a:t>Data </a:t>
            </a:r>
            <a:r>
              <a:rPr lang="de-DE" dirty="0" err="1"/>
              <a:t>format</a:t>
            </a:r>
            <a:r>
              <a:rPr lang="de-DE" dirty="0"/>
              <a:t> </a:t>
            </a:r>
            <a:r>
              <a:rPr lang="de-DE" dirty="0" err="1"/>
              <a:t>limits</a:t>
            </a: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650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7948C-1552-4A07-A623-3F5DD108A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dirty="0"/>
              <a:t>Resources</a:t>
            </a:r>
            <a:endParaRPr lang="en-GB" sz="4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22B77C-69EB-4D0A-AFEB-4FC56385D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3594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800" b="0" dirty="0" err="1">
                <a:ea typeface="Tahoma" panose="020B0604030504040204" pitchFamily="34" charset="0"/>
                <a:cs typeface="Tahoma" panose="020B0604030504040204" pitchFamily="34" charset="0"/>
              </a:rPr>
              <a:t>Objectc</a:t>
            </a:r>
            <a:r>
              <a:rPr lang="en-US" sz="1800" b="0" dirty="0">
                <a:ea typeface="Tahoma" panose="020B0604030504040204" pitchFamily="34" charset="0"/>
                <a:cs typeface="Tahoma" panose="020B0604030504040204" pitchFamily="34" charset="0"/>
              </a:rPr>
              <a:t> Management Group: </a:t>
            </a:r>
            <a:br>
              <a:rPr lang="en-US" sz="1800" b="0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800" b="1" dirty="0">
                <a:ea typeface="Tahoma" panose="020B0604030504040204" pitchFamily="34" charset="0"/>
                <a:cs typeface="Tahoma" panose="020B0604030504040204" pitchFamily="34" charset="0"/>
              </a:rPr>
              <a:t>MDA – The Architecture of choice for a changing world</a:t>
            </a:r>
            <a:r>
              <a:rPr lang="en-US" sz="1800" b="0" dirty="0">
                <a:ea typeface="Tahoma" panose="020B0604030504040204" pitchFamily="34" charset="0"/>
                <a:cs typeface="Tahoma" panose="020B0604030504040204" pitchFamily="34" charset="0"/>
              </a:rPr>
              <a:t>. Online Article. URL: </a:t>
            </a:r>
            <a:r>
              <a:rPr lang="en-US" sz="1800" b="0" dirty="0"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https://www.omg.org/mda/</a:t>
            </a:r>
            <a:r>
              <a:rPr lang="en-US" sz="1800" b="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en-US" sz="1800" b="0" dirty="0"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1000" b="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1800" b="0" dirty="0"/>
              <a:t>Thorsten Reitz: </a:t>
            </a:r>
            <a:br>
              <a:rPr lang="en-GB" sz="1800" b="0" dirty="0"/>
            </a:br>
            <a:r>
              <a:rPr lang="de-DE" sz="1800" b="1" dirty="0"/>
              <a:t>The INSPIRE Model-Driven Approach.</a:t>
            </a:r>
            <a:r>
              <a:rPr lang="de-DE" sz="1800" b="0" dirty="0"/>
              <a:t> Online </a:t>
            </a:r>
            <a:r>
              <a:rPr lang="de-DE" sz="1800" b="0" dirty="0" err="1"/>
              <a:t>Article</a:t>
            </a:r>
            <a:r>
              <a:rPr lang="de-DE" sz="1800" b="0" dirty="0"/>
              <a:t>. URL: </a:t>
            </a:r>
            <a:r>
              <a:rPr lang="en-GB" sz="1800" b="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http://inspire-extensions.wetransform.to/inspire-mda.html</a:t>
            </a:r>
            <a:br>
              <a:rPr lang="en-GB" sz="1800" b="0" dirty="0"/>
            </a:br>
            <a:endParaRPr lang="en-GB" sz="1000" b="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1800" b="0" dirty="0"/>
              <a:t>Thorsten Reitz (2010):</a:t>
            </a:r>
            <a:br>
              <a:rPr lang="en-GB" sz="1800" b="0" dirty="0"/>
            </a:br>
            <a:r>
              <a:rPr lang="en-GB" sz="1800" b="1" dirty="0"/>
              <a:t>A Mismatch Description Language for Conceptual Schema Mapping and Its Cartographic Representation</a:t>
            </a:r>
            <a:r>
              <a:rPr lang="en-GB" sz="1800" b="0" dirty="0"/>
              <a:t>. In: Fabrikant S.I., </a:t>
            </a:r>
            <a:r>
              <a:rPr lang="en-GB" sz="1800" b="0" dirty="0" err="1"/>
              <a:t>Reichenbacher</a:t>
            </a:r>
            <a:r>
              <a:rPr lang="en-GB" sz="1800" b="0" dirty="0"/>
              <a:t> T., van </a:t>
            </a:r>
            <a:r>
              <a:rPr lang="en-GB" sz="1800" b="0" dirty="0" err="1"/>
              <a:t>Kreveld</a:t>
            </a:r>
            <a:r>
              <a:rPr lang="en-GB" sz="1800" b="0" dirty="0"/>
              <a:t> M., </a:t>
            </a:r>
            <a:r>
              <a:rPr lang="en-GB" sz="1800" b="0" dirty="0" err="1"/>
              <a:t>Schlieder</a:t>
            </a:r>
            <a:r>
              <a:rPr lang="en-GB" sz="1800" b="0" dirty="0"/>
              <a:t> C. (eds) Geographic Information Science. </a:t>
            </a:r>
            <a:r>
              <a:rPr lang="en-GB" sz="1800" b="0" dirty="0" err="1"/>
              <a:t>GIScience</a:t>
            </a:r>
            <a:r>
              <a:rPr lang="en-GB" sz="1800" b="0" dirty="0"/>
              <a:t> 2010. Lecture Notes in Computer Science, vol 6292. Springer, Berlin, Heidelberg. https://doi.org/10.1007/978-3-642-15300-6_15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91811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BC37-DFBB-4540-BB14-8788DA605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1" y="1020278"/>
            <a:ext cx="10992051" cy="4177363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</a:t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</a:t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BE" sz="1800" b="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06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5554C-4A9F-4B6B-BAB3-0D4A87D15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/>
              <a:t>The INSPIRE Model-Driven Architecture Approach</a:t>
            </a:r>
            <a:br>
              <a:rPr lang="de-DE" sz="3600" dirty="0"/>
            </a:br>
            <a:r>
              <a:rPr lang="de-DE" sz="2800" dirty="0"/>
              <a:t>General Intro </a:t>
            </a:r>
            <a:r>
              <a:rPr lang="de-DE" sz="2800" dirty="0" err="1"/>
              <a:t>or</a:t>
            </a:r>
            <a:r>
              <a:rPr lang="de-DE" sz="2800" dirty="0"/>
              <a:t> </a:t>
            </a:r>
            <a:r>
              <a:rPr lang="de-DE" sz="2800" dirty="0" err="1"/>
              <a:t>Reminder</a:t>
            </a:r>
            <a:endParaRPr lang="en-GB" sz="36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230838-A859-4CEB-8F78-458F80B38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559" y="1539183"/>
            <a:ext cx="6454541" cy="432546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de-DE" sz="1900" b="1" dirty="0">
                <a:solidFill>
                  <a:srgbClr val="0070C0"/>
                </a:solidFill>
              </a:rPr>
              <a:t>INSPIRE </a:t>
            </a:r>
            <a:r>
              <a:rPr lang="de-DE" sz="1900" b="1" dirty="0" err="1">
                <a:solidFill>
                  <a:srgbClr val="0070C0"/>
                </a:solidFill>
              </a:rPr>
              <a:t>goals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are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to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foster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or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even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force</a:t>
            </a:r>
            <a:endParaRPr lang="de-DE" sz="1900" b="1" dirty="0">
              <a:solidFill>
                <a:srgbClr val="0070C0"/>
              </a:solidFill>
            </a:endParaRPr>
          </a:p>
          <a:p>
            <a:pPr marL="182563" lvl="1" indent="-18256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de-DE" sz="1900" dirty="0" err="1"/>
              <a:t>interoperability</a:t>
            </a:r>
            <a:r>
              <a:rPr lang="de-DE" sz="1900" dirty="0"/>
              <a:t> and </a:t>
            </a:r>
          </a:p>
          <a:p>
            <a:pPr marL="182563" lvl="1" indent="-182563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182563" algn="l"/>
              </a:tabLst>
            </a:pPr>
            <a:r>
              <a:rPr lang="de-DE" sz="1900" dirty="0" err="1"/>
              <a:t>availability</a:t>
            </a:r>
            <a:r>
              <a:rPr lang="de-DE" sz="1900" dirty="0"/>
              <a:t> </a:t>
            </a:r>
            <a:r>
              <a:rPr lang="de-DE" sz="1900" dirty="0" err="1"/>
              <a:t>of</a:t>
            </a:r>
            <a:r>
              <a:rPr lang="de-DE" sz="1900" dirty="0"/>
              <a:t> environmental </a:t>
            </a:r>
            <a:r>
              <a:rPr lang="de-DE" sz="1900" dirty="0" err="1"/>
              <a:t>geospatial</a:t>
            </a:r>
            <a:r>
              <a:rPr lang="de-DE" sz="1900" dirty="0"/>
              <a:t> </a:t>
            </a:r>
            <a:r>
              <a:rPr lang="de-DE" sz="1900" dirty="0" err="1"/>
              <a:t>data</a:t>
            </a:r>
            <a:r>
              <a:rPr lang="de-DE" sz="1900" dirty="0"/>
              <a:t> </a:t>
            </a:r>
            <a:r>
              <a:rPr lang="de-DE" sz="1900" dirty="0" err="1"/>
              <a:t>throughout</a:t>
            </a:r>
            <a:r>
              <a:rPr lang="de-DE" sz="1900" dirty="0"/>
              <a:t> Europe</a:t>
            </a:r>
          </a:p>
          <a:p>
            <a:pPr marL="0" lvl="1" indent="0">
              <a:lnSpc>
                <a:spcPct val="160000"/>
              </a:lnSpc>
              <a:buNone/>
            </a:pPr>
            <a:r>
              <a:rPr lang="de-DE" sz="1900" b="1" dirty="0" err="1">
                <a:solidFill>
                  <a:srgbClr val="0070C0"/>
                </a:solidFill>
              </a:rPr>
              <a:t>What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means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Interoperability</a:t>
            </a:r>
            <a:r>
              <a:rPr lang="de-DE" sz="1900" b="1" dirty="0">
                <a:solidFill>
                  <a:srgbClr val="0070C0"/>
                </a:solidFill>
              </a:rPr>
              <a:t> ?</a:t>
            </a:r>
          </a:p>
          <a:p>
            <a:pPr marL="228600"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 sz="1900" dirty="0" err="1">
                <a:sym typeface="Wingdings" panose="05000000000000000000" pitchFamily="2" charset="2"/>
              </a:rPr>
              <a:t>system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integration</a:t>
            </a:r>
            <a:r>
              <a:rPr lang="de-DE" sz="1900" dirty="0">
                <a:sym typeface="Wingdings" panose="05000000000000000000" pitchFamily="2" charset="2"/>
              </a:rPr>
              <a:t>, </a:t>
            </a:r>
            <a:r>
              <a:rPr lang="de-DE" sz="1900" dirty="0" err="1">
                <a:sym typeface="Wingdings" panose="05000000000000000000" pitchFamily="2" charset="2"/>
              </a:rPr>
              <a:t>systems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being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to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easily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exchange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data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as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they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are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based</a:t>
            </a:r>
            <a:r>
              <a:rPr lang="de-DE" sz="1900" dirty="0">
                <a:sym typeface="Wingdings" panose="05000000000000000000" pitchFamily="2" charset="2"/>
              </a:rPr>
              <a:t> upon </a:t>
            </a:r>
            <a:r>
              <a:rPr lang="de-DE" sz="1900" dirty="0" err="1">
                <a:sym typeface="Wingdings" panose="05000000000000000000" pitchFamily="2" charset="2"/>
              </a:rPr>
              <a:t>or</a:t>
            </a:r>
            <a:r>
              <a:rPr lang="de-DE" sz="1900" dirty="0">
                <a:sym typeface="Wingdings" panose="05000000000000000000" pitchFamily="2" charset="2"/>
              </a:rPr>
              <a:t> support a </a:t>
            </a:r>
            <a:r>
              <a:rPr lang="de-DE" sz="1900" dirty="0" err="1">
                <a:sym typeface="Wingdings" panose="05000000000000000000" pitchFamily="2" charset="2"/>
              </a:rPr>
              <a:t>common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conceptual</a:t>
            </a:r>
            <a:r>
              <a:rPr lang="de-DE" sz="1900" dirty="0">
                <a:sym typeface="Wingdings" panose="05000000000000000000" pitchFamily="2" charset="2"/>
              </a:rPr>
              <a:t> </a:t>
            </a:r>
            <a:r>
              <a:rPr lang="de-DE" sz="1900" dirty="0" err="1">
                <a:sym typeface="Wingdings" panose="05000000000000000000" pitchFamily="2" charset="2"/>
              </a:rPr>
              <a:t>model</a:t>
            </a:r>
            <a:r>
              <a:rPr lang="de-DE" sz="1900" dirty="0">
                <a:sym typeface="Wingdings" panose="05000000000000000000" pitchFamily="2" charset="2"/>
              </a:rPr>
              <a:t> (</a:t>
            </a:r>
            <a:r>
              <a:rPr lang="de-DE" sz="1900" dirty="0" err="1">
                <a:sym typeface="Wingdings" panose="05000000000000000000" pitchFamily="2" charset="2"/>
              </a:rPr>
              <a:t>standard</a:t>
            </a:r>
            <a:r>
              <a:rPr lang="de-DE" sz="1900" dirty="0">
                <a:sym typeface="Wingdings" panose="05000000000000000000" pitchFamily="2" charset="2"/>
              </a:rPr>
              <a:t>)</a:t>
            </a:r>
          </a:p>
          <a:p>
            <a:pPr marL="0" lvl="1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GB" sz="1900" b="1" dirty="0">
                <a:solidFill>
                  <a:srgbClr val="0070C0"/>
                </a:solidFill>
              </a:rPr>
              <a:t>How to achieve interoperability ?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de-DE" sz="1900" dirty="0" err="1"/>
              <a:t>Apply</a:t>
            </a:r>
            <a:r>
              <a:rPr lang="de-DE" sz="1900" dirty="0"/>
              <a:t> Model-Driven Architecture Approach (MDA)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sz="1900" b="1" dirty="0">
                <a:solidFill>
                  <a:srgbClr val="0070C0"/>
                </a:solidFill>
              </a:rPr>
              <a:t>The fundamental </a:t>
            </a:r>
            <a:r>
              <a:rPr lang="de-DE" sz="1900" b="1" dirty="0" err="1">
                <a:solidFill>
                  <a:srgbClr val="0070C0"/>
                </a:solidFill>
              </a:rPr>
              <a:t>idea</a:t>
            </a:r>
            <a:r>
              <a:rPr lang="de-DE" sz="1900" b="1" dirty="0">
                <a:solidFill>
                  <a:srgbClr val="0070C0"/>
                </a:solidFill>
              </a:rPr>
              <a:t>: </a:t>
            </a:r>
            <a:r>
              <a:rPr lang="de-DE" sz="1900" b="1" dirty="0" err="1">
                <a:solidFill>
                  <a:srgbClr val="0070C0"/>
                </a:solidFill>
              </a:rPr>
              <a:t>one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platform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independent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model</a:t>
            </a:r>
            <a:r>
              <a:rPr lang="de-DE" sz="1900" b="1" dirty="0">
                <a:solidFill>
                  <a:srgbClr val="0070C0"/>
                </a:solidFill>
              </a:rPr>
              <a:t> </a:t>
            </a:r>
            <a:r>
              <a:rPr lang="de-DE" sz="1900" b="1" dirty="0" err="1">
                <a:solidFill>
                  <a:srgbClr val="0070C0"/>
                </a:solidFill>
              </a:rPr>
              <a:t>for</a:t>
            </a:r>
            <a:endParaRPr lang="de-DE" sz="1900" b="1" dirty="0">
              <a:solidFill>
                <a:srgbClr val="0070C0"/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de-DE" sz="1900" dirty="0"/>
              <a:t>...</a:t>
            </a:r>
            <a:r>
              <a:rPr lang="de-DE" sz="1900" dirty="0" err="1"/>
              <a:t>common</a:t>
            </a:r>
            <a:r>
              <a:rPr lang="de-DE" sz="1900" dirty="0"/>
              <a:t> </a:t>
            </a:r>
            <a:r>
              <a:rPr lang="en-GB" sz="1900" dirty="0"/>
              <a:t>understanding, design, implementation, operation and  maintenance and modification.</a:t>
            </a:r>
            <a:endParaRPr lang="de-DE" sz="1900" dirty="0"/>
          </a:p>
          <a:p>
            <a:pPr marL="0" lvl="1" indent="0">
              <a:lnSpc>
                <a:spcPct val="160000"/>
              </a:lnSpc>
              <a:spcBef>
                <a:spcPts val="0"/>
              </a:spcBef>
              <a:buNone/>
            </a:pPr>
            <a:endParaRPr lang="en-GB" sz="2000" b="1" dirty="0">
              <a:solidFill>
                <a:srgbClr val="0070C0"/>
              </a:solidFill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56DB95B-C8C2-4C13-9EF5-60EAD0ECD2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28" y="1491176"/>
            <a:ext cx="4297731" cy="4418984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1A301787-04AA-4237-BC80-8207DDDF2EAF}"/>
              </a:ext>
            </a:extLst>
          </p:cNvPr>
          <p:cNvSpPr txBox="1"/>
          <p:nvPr/>
        </p:nvSpPr>
        <p:spPr>
          <a:xfrm>
            <a:off x="331771" y="5910160"/>
            <a:ext cx="60976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Image Source. </a:t>
            </a:r>
            <a:r>
              <a:rPr lang="en-GB" sz="1400" dirty="0">
                <a:hlinkClick r:id="rId4"/>
              </a:rPr>
              <a:t>https://modeling-languages.com/mda-abandoned-omg/</a:t>
            </a:r>
            <a:r>
              <a:rPr lang="en-GB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485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55169F-F61F-4E17-A95B-73AFBBF2D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55002" cy="1325563"/>
          </a:xfrm>
        </p:spPr>
        <p:txBody>
          <a:bodyPr>
            <a:normAutofit/>
          </a:bodyPr>
          <a:lstStyle/>
          <a:p>
            <a:r>
              <a:rPr lang="de-DE" sz="3600" dirty="0"/>
              <a:t>The GO-PEG </a:t>
            </a:r>
            <a:r>
              <a:rPr lang="de-DE" sz="3600" dirty="0" err="1"/>
              <a:t>approach</a:t>
            </a:r>
            <a:r>
              <a:rPr lang="de-DE" sz="3600" dirty="0"/>
              <a:t> </a:t>
            </a:r>
            <a:r>
              <a:rPr lang="de-DE" sz="3600" dirty="0" err="1"/>
              <a:t>is</a:t>
            </a:r>
            <a:r>
              <a:rPr lang="de-DE" sz="3600" dirty="0"/>
              <a:t> </a:t>
            </a:r>
            <a:r>
              <a:rPr lang="de-DE" sz="3600" dirty="0" err="1"/>
              <a:t>leaned</a:t>
            </a:r>
            <a:r>
              <a:rPr lang="de-DE" sz="3600" dirty="0"/>
              <a:t> on MDA:</a:t>
            </a:r>
            <a:endParaRPr lang="en-GB" sz="3200" u="sng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475F3C-D316-4E32-805B-340CFA5A4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697" y="1993251"/>
            <a:ext cx="6352671" cy="33527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b="0" i="0" dirty="0">
                <a:solidFill>
                  <a:srgbClr val="0070C0"/>
                </a:solidFill>
                <a:effectLst/>
                <a:latin typeface="Slack-Lato"/>
              </a:rPr>
              <a:t>Processing stages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b="0" i="0" dirty="0">
                <a:solidFill>
                  <a:srgbClr val="1D1C1D"/>
                </a:solidFill>
                <a:effectLst/>
                <a:latin typeface="Slack-Lato"/>
              </a:rPr>
              <a:t>Stage 1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b="1" i="0" dirty="0">
                <a:solidFill>
                  <a:srgbClr val="1D1C1D"/>
                </a:solidFill>
                <a:effectLst/>
                <a:latin typeface="Slack-Lato"/>
              </a:rPr>
              <a:t>From reality to </a:t>
            </a:r>
            <a:r>
              <a:rPr lang="en-GB" sz="2000" b="1" i="0" u="sng" dirty="0">
                <a:solidFill>
                  <a:srgbClr val="7030A0"/>
                </a:solidFill>
                <a:effectLst/>
                <a:latin typeface="Slack-Lato"/>
              </a:rPr>
              <a:t>conceptual</a:t>
            </a:r>
            <a:r>
              <a:rPr lang="en-GB" sz="2000" b="1" i="0" dirty="0">
                <a:solidFill>
                  <a:srgbClr val="7030A0"/>
                </a:solidFill>
                <a:effectLst/>
                <a:latin typeface="Slack-Lato"/>
              </a:rPr>
              <a:t> schema </a:t>
            </a:r>
          </a:p>
          <a:p>
            <a:pPr marL="457200" lvl="1" indent="0">
              <a:buNone/>
            </a:pPr>
            <a:r>
              <a:rPr lang="en-GB" sz="2000" b="1" i="0" dirty="0">
                <a:solidFill>
                  <a:srgbClr val="1D1C1D"/>
                </a:solidFill>
                <a:effectLst/>
                <a:latin typeface="Slack-Lato"/>
                <a:sym typeface="Wingdings" panose="05000000000000000000" pitchFamily="2" charset="2"/>
              </a:rPr>
              <a:t> </a:t>
            </a:r>
            <a:r>
              <a:rPr lang="en-GB" sz="2000" i="0" dirty="0">
                <a:solidFill>
                  <a:srgbClr val="1D1C1D"/>
                </a:solidFill>
                <a:effectLst/>
                <a:latin typeface="Slack-Lato"/>
                <a:sym typeface="Wingdings" panose="05000000000000000000" pitchFamily="2" charset="2"/>
              </a:rPr>
              <a:t>GO-PEG (</a:t>
            </a:r>
            <a:r>
              <a:rPr lang="en-GB" sz="2000" dirty="0">
                <a:solidFill>
                  <a:srgbClr val="1D1C1D"/>
                </a:solidFill>
                <a:latin typeface="Slack-Lato"/>
                <a:sym typeface="Wingdings" panose="05000000000000000000" pitchFamily="2" charset="2"/>
              </a:rPr>
              <a:t>semantic) </a:t>
            </a:r>
            <a:r>
              <a:rPr lang="en-GB" sz="2000" b="0" i="0" dirty="0">
                <a:solidFill>
                  <a:srgbClr val="1D1C1D"/>
                </a:solidFill>
                <a:effectLst/>
                <a:latin typeface="Slack-Lato"/>
              </a:rPr>
              <a:t>schema harmonisation</a:t>
            </a:r>
            <a:br>
              <a:rPr lang="en-GB" sz="2000" dirty="0"/>
            </a:br>
            <a:endParaRPr lang="en-GB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b="0" i="0" dirty="0">
                <a:solidFill>
                  <a:srgbClr val="1D1C1D"/>
                </a:solidFill>
                <a:effectLst/>
                <a:latin typeface="Slack-Lato"/>
              </a:rPr>
              <a:t>Stage 2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b="1" i="0" dirty="0">
                <a:solidFill>
                  <a:srgbClr val="1D1C1D"/>
                </a:solidFill>
                <a:effectLst/>
                <a:latin typeface="Slack-Lato"/>
              </a:rPr>
              <a:t>From conceptual schema to </a:t>
            </a:r>
            <a:r>
              <a:rPr lang="en-GB" sz="2000" b="1" i="0" u="sng" dirty="0">
                <a:solidFill>
                  <a:schemeClr val="accent6">
                    <a:lumMod val="75000"/>
                  </a:schemeClr>
                </a:solidFill>
                <a:effectLst/>
                <a:latin typeface="Slack-Lato"/>
              </a:rPr>
              <a:t>operational </a:t>
            </a:r>
            <a:r>
              <a:rPr lang="en-GB" sz="2000" b="1" i="0" dirty="0">
                <a:solidFill>
                  <a:schemeClr val="accent6">
                    <a:lumMod val="75000"/>
                  </a:schemeClr>
                </a:solidFill>
                <a:effectLst/>
                <a:latin typeface="Slack-Lato"/>
              </a:rPr>
              <a:t>schema </a:t>
            </a:r>
          </a:p>
          <a:p>
            <a:pPr marL="457200" lvl="1" indent="0">
              <a:buNone/>
            </a:pPr>
            <a:r>
              <a:rPr lang="en-GB" sz="2000" b="1" i="0" dirty="0">
                <a:solidFill>
                  <a:srgbClr val="1D1C1D"/>
                </a:solidFill>
                <a:effectLst/>
                <a:latin typeface="Slack-Lato"/>
                <a:sym typeface="Wingdings" panose="05000000000000000000" pitchFamily="2" charset="2"/>
              </a:rPr>
              <a:t> </a:t>
            </a:r>
            <a:r>
              <a:rPr lang="en-GB" sz="2000" i="0" dirty="0">
                <a:solidFill>
                  <a:srgbClr val="1D1C1D"/>
                </a:solidFill>
                <a:effectLst/>
                <a:latin typeface="Slack-Lato"/>
                <a:sym typeface="Wingdings" panose="05000000000000000000" pitchFamily="2" charset="2"/>
              </a:rPr>
              <a:t>GO-</a:t>
            </a:r>
            <a:r>
              <a:rPr lang="en-GB" sz="2000" dirty="0">
                <a:solidFill>
                  <a:srgbClr val="1D1C1D"/>
                </a:solidFill>
                <a:latin typeface="Slack-Lato"/>
                <a:sym typeface="Wingdings" panose="05000000000000000000" pitchFamily="2" charset="2"/>
              </a:rPr>
              <a:t>PEG (operational s</a:t>
            </a:r>
            <a:r>
              <a:rPr lang="en-GB" sz="2000" b="0" i="0" dirty="0">
                <a:solidFill>
                  <a:srgbClr val="1D1C1D"/>
                </a:solidFill>
                <a:effectLst/>
                <a:latin typeface="Slack-Lato"/>
              </a:rPr>
              <a:t>chema) creation</a:t>
            </a:r>
          </a:p>
          <a:p>
            <a:pPr marL="457200" lvl="1" indent="0">
              <a:buNone/>
            </a:pPr>
            <a:endParaRPr lang="en-GB" sz="2000" dirty="0">
              <a:solidFill>
                <a:srgbClr val="1D1C1D"/>
              </a:solidFill>
              <a:latin typeface="Slack-Lato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b="0" i="0" dirty="0">
                <a:solidFill>
                  <a:srgbClr val="1D1C1D"/>
                </a:solidFill>
                <a:effectLst/>
                <a:latin typeface="Slack-Lato"/>
              </a:rPr>
              <a:t>Stage 3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b="1" i="0" u="sng" dirty="0">
                <a:solidFill>
                  <a:srgbClr val="1D1C1D"/>
                </a:solidFill>
                <a:effectLst/>
                <a:latin typeface="Slack-Lato"/>
              </a:rPr>
              <a:t>Create data sets </a:t>
            </a:r>
            <a:r>
              <a:rPr lang="en-GB" sz="2000" b="1" i="0" dirty="0">
                <a:solidFill>
                  <a:srgbClr val="1D1C1D"/>
                </a:solidFill>
                <a:effectLst/>
                <a:latin typeface="Slack-Lato"/>
              </a:rPr>
              <a:t>based on designed </a:t>
            </a:r>
            <a:r>
              <a:rPr lang="en-GB" sz="2000" b="1" dirty="0">
                <a:solidFill>
                  <a:srgbClr val="1D1C1D"/>
                </a:solidFill>
                <a:latin typeface="Slack-Lato"/>
              </a:rPr>
              <a:t>operational </a:t>
            </a:r>
            <a:r>
              <a:rPr lang="en-GB" sz="2000" b="1" i="0" dirty="0">
                <a:solidFill>
                  <a:srgbClr val="1D1C1D"/>
                </a:solidFill>
                <a:effectLst/>
                <a:latin typeface="Slack-Lato"/>
              </a:rPr>
              <a:t>model </a:t>
            </a:r>
          </a:p>
          <a:p>
            <a:pPr marL="457200" lvl="1" indent="0">
              <a:buNone/>
            </a:pPr>
            <a:r>
              <a:rPr lang="en-GB" sz="2000" b="1" i="0" dirty="0">
                <a:solidFill>
                  <a:srgbClr val="1D1C1D"/>
                </a:solidFill>
                <a:effectLst/>
                <a:latin typeface="Slack-Lato"/>
                <a:sym typeface="Wingdings" panose="05000000000000000000" pitchFamily="2" charset="2"/>
              </a:rPr>
              <a:t></a:t>
            </a:r>
            <a:r>
              <a:rPr lang="en-GB" sz="2000" b="1" i="0" dirty="0">
                <a:solidFill>
                  <a:srgbClr val="1D1C1D"/>
                </a:solidFill>
                <a:effectLst/>
                <a:latin typeface="Slack-Lato"/>
              </a:rPr>
              <a:t> </a:t>
            </a:r>
            <a:r>
              <a:rPr lang="en-GB" sz="2000" i="0" dirty="0">
                <a:effectLst/>
                <a:latin typeface="Slack-Lato"/>
              </a:rPr>
              <a:t>GO-PEG data transformation</a:t>
            </a:r>
            <a:endParaRPr lang="en-GB" sz="2000" dirty="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B091FC00-391E-4B77-BB16-EADEFBBCC8A4}"/>
              </a:ext>
            </a:extLst>
          </p:cNvPr>
          <p:cNvGrpSpPr/>
          <p:nvPr/>
        </p:nvGrpSpPr>
        <p:grpSpPr>
          <a:xfrm>
            <a:off x="705215" y="1826551"/>
            <a:ext cx="1610281" cy="3456902"/>
            <a:chOff x="551210" y="1605166"/>
            <a:chExt cx="1633725" cy="3456902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F75AEA33-1E34-4B70-AF5D-C934EA55B910}"/>
                </a:ext>
              </a:extLst>
            </p:cNvPr>
            <p:cNvGrpSpPr/>
            <p:nvPr/>
          </p:nvGrpSpPr>
          <p:grpSpPr>
            <a:xfrm>
              <a:off x="1249678" y="1848866"/>
              <a:ext cx="935257" cy="3213201"/>
              <a:chOff x="1249678" y="1752616"/>
              <a:chExt cx="935257" cy="3213201"/>
            </a:xfrm>
          </p:grpSpPr>
          <p:sp>
            <p:nvSpPr>
              <p:cNvPr id="11" name="Pfeil: nach unten gekrümmt 10">
                <a:extLst>
                  <a:ext uri="{FF2B5EF4-FFF2-40B4-BE49-F238E27FC236}">
                    <a16:creationId xmlns:a16="http://schemas.microsoft.com/office/drawing/2014/main" id="{A9664B44-B65B-4D46-A3FF-F4FCE0F29670}"/>
                  </a:ext>
                </a:extLst>
              </p:cNvPr>
              <p:cNvSpPr/>
              <p:nvPr/>
            </p:nvSpPr>
            <p:spPr>
              <a:xfrm>
                <a:off x="1357161" y="1752616"/>
                <a:ext cx="827774" cy="158735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Pfeil: nach unten gekrümmt 11">
                <a:extLst>
                  <a:ext uri="{FF2B5EF4-FFF2-40B4-BE49-F238E27FC236}">
                    <a16:creationId xmlns:a16="http://schemas.microsoft.com/office/drawing/2014/main" id="{A88FBE6A-7F5B-4187-BA95-366788EB4918}"/>
                  </a:ext>
                </a:extLst>
              </p:cNvPr>
              <p:cNvSpPr/>
              <p:nvPr/>
            </p:nvSpPr>
            <p:spPr>
              <a:xfrm rot="10800000">
                <a:off x="1249678" y="3378467"/>
                <a:ext cx="827774" cy="158735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97753172-D88D-4A24-AB45-9AADE147F8AD}"/>
                </a:ext>
              </a:extLst>
            </p:cNvPr>
            <p:cNvSpPr txBox="1"/>
            <p:nvPr/>
          </p:nvSpPr>
          <p:spPr>
            <a:xfrm rot="16200000">
              <a:off x="-854075" y="3010451"/>
              <a:ext cx="34569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0070C0"/>
                  </a:solidFill>
                </a:rPr>
                <a:t>Iterative </a:t>
              </a:r>
              <a:r>
                <a:rPr lang="de-DE" dirty="0" err="1">
                  <a:solidFill>
                    <a:srgbClr val="0070C0"/>
                  </a:solidFill>
                </a:rPr>
                <a:t>during</a:t>
              </a:r>
              <a:r>
                <a:rPr lang="de-DE" dirty="0">
                  <a:solidFill>
                    <a:srgbClr val="0070C0"/>
                  </a:solidFill>
                </a:rPr>
                <a:t> design and </a:t>
              </a:r>
              <a:r>
                <a:rPr lang="de-DE" dirty="0" err="1">
                  <a:solidFill>
                    <a:srgbClr val="0070C0"/>
                  </a:solidFill>
                </a:rPr>
                <a:t>implementation</a:t>
              </a:r>
              <a:r>
                <a:rPr lang="de-DE" dirty="0">
                  <a:solidFill>
                    <a:srgbClr val="0070C0"/>
                  </a:solidFill>
                </a:rPr>
                <a:t> </a:t>
              </a:r>
              <a:r>
                <a:rPr lang="de-DE" dirty="0" err="1">
                  <a:solidFill>
                    <a:srgbClr val="0070C0"/>
                  </a:solidFill>
                </a:rPr>
                <a:t>phase</a:t>
              </a:r>
              <a:endParaRPr lang="en-GB" dirty="0">
                <a:solidFill>
                  <a:srgbClr val="0070C0"/>
                </a:solidFill>
              </a:endParaRPr>
            </a:p>
          </p:txBody>
        </p:sp>
      </p:grpSp>
      <p:pic>
        <p:nvPicPr>
          <p:cNvPr id="21" name="Grafik 20">
            <a:extLst>
              <a:ext uri="{FF2B5EF4-FFF2-40B4-BE49-F238E27FC236}">
                <a16:creationId xmlns:a16="http://schemas.microsoft.com/office/drawing/2014/main" id="{B62A2F2D-54D5-4362-AFE2-15E3A7AEF7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7831" y="1365009"/>
            <a:ext cx="326997" cy="178637"/>
          </a:xfrm>
          <a:prstGeom prst="rect">
            <a:avLst/>
          </a:prstGeom>
        </p:spPr>
      </p:pic>
      <p:grpSp>
        <p:nvGrpSpPr>
          <p:cNvPr id="1054" name="Gruppieren 1053">
            <a:extLst>
              <a:ext uri="{FF2B5EF4-FFF2-40B4-BE49-F238E27FC236}">
                <a16:creationId xmlns:a16="http://schemas.microsoft.com/office/drawing/2014/main" id="{AB08744B-E02E-4061-A179-399C8CA479B8}"/>
              </a:ext>
            </a:extLst>
          </p:cNvPr>
          <p:cNvGrpSpPr/>
          <p:nvPr/>
        </p:nvGrpSpPr>
        <p:grpSpPr>
          <a:xfrm>
            <a:off x="7643545" y="1116237"/>
            <a:ext cx="2712430" cy="1843687"/>
            <a:chOff x="7922009" y="1131304"/>
            <a:chExt cx="3250959" cy="2075209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11487CEA-2996-44DC-B580-70C5E15398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46950" y="1241373"/>
              <a:ext cx="338013" cy="495852"/>
            </a:xfrm>
            <a:prstGeom prst="rect">
              <a:avLst/>
            </a:prstGeom>
          </p:spPr>
        </p:pic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18D195E1-00D9-481D-8DB8-FD06B964A0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834955" y="2050514"/>
              <a:ext cx="338013" cy="495852"/>
            </a:xfrm>
            <a:prstGeom prst="rect">
              <a:avLst/>
            </a:prstGeom>
          </p:spPr>
        </p:pic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8F5B5A82-91E4-46C3-865D-88FA0D2780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592162" y="1131304"/>
              <a:ext cx="338013" cy="495852"/>
            </a:xfrm>
            <a:prstGeom prst="rect">
              <a:avLst/>
            </a:prstGeom>
          </p:spPr>
        </p:pic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7581F5F1-A5EF-4769-8F09-63B8A1A9EB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824085" y="1366647"/>
              <a:ext cx="338013" cy="495852"/>
            </a:xfrm>
            <a:prstGeom prst="rect">
              <a:avLst/>
            </a:prstGeom>
          </p:spPr>
        </p:pic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8CFCB063-D64F-4217-A7CD-A23C12990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39195" y="2849238"/>
              <a:ext cx="653995" cy="357275"/>
            </a:xfrm>
            <a:prstGeom prst="rect">
              <a:avLst/>
            </a:prstGeom>
          </p:spPr>
        </p:pic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17E1CC98-3DE0-4809-B65C-E46E21EA7D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22009" y="2122687"/>
              <a:ext cx="653995" cy="357275"/>
            </a:xfrm>
            <a:prstGeom prst="rect">
              <a:avLst/>
            </a:prstGeom>
          </p:spPr>
        </p:pic>
        <p:pic>
          <p:nvPicPr>
            <p:cNvPr id="1026" name="Picture 2" descr="Unified Modeling Language – Wikipedia">
              <a:extLst>
                <a:ext uri="{FF2B5EF4-FFF2-40B4-BE49-F238E27FC236}">
                  <a16:creationId xmlns:a16="http://schemas.microsoft.com/office/drawing/2014/main" id="{7370CAC0-7773-4731-8EE1-6AEED5B2099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992"/>
            <a:stretch/>
          </p:blipFill>
          <p:spPr bwMode="auto">
            <a:xfrm>
              <a:off x="9279286" y="2011439"/>
              <a:ext cx="846212" cy="8524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FDB17570-E376-4F34-8DCF-42915757854F}"/>
                </a:ext>
              </a:extLst>
            </p:cNvPr>
            <p:cNvSpPr txBox="1"/>
            <p:nvPr/>
          </p:nvSpPr>
          <p:spPr>
            <a:xfrm>
              <a:off x="9306761" y="1688291"/>
              <a:ext cx="6270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UML</a:t>
              </a:r>
              <a:endParaRPr lang="en-GB" dirty="0"/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74B8BC1F-C337-4D7D-958B-371CB97533E6}"/>
                </a:ext>
              </a:extLst>
            </p:cNvPr>
            <p:cNvSpPr/>
            <p:nvPr/>
          </p:nvSpPr>
          <p:spPr>
            <a:xfrm>
              <a:off x="8957250" y="1511981"/>
              <a:ext cx="1661065" cy="1572917"/>
            </a:xfrm>
            <a:prstGeom prst="ellipse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7030A0"/>
                </a:solidFill>
              </a:endParaRPr>
            </a:p>
          </p:txBody>
        </p: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FA4089F9-D666-4EC4-A1F2-705137FC7D21}"/>
                </a:ext>
              </a:extLst>
            </p:cNvPr>
            <p:cNvCxnSpPr>
              <a:cxnSpLocks/>
              <a:stCxn id="15" idx="1"/>
              <a:endCxn id="24" idx="7"/>
            </p:cNvCxnSpPr>
            <p:nvPr/>
          </p:nvCxnSpPr>
          <p:spPr>
            <a:xfrm flipH="1">
              <a:off x="10375058" y="1379230"/>
              <a:ext cx="217104" cy="363099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BFF44B72-A1E5-4DF4-9D31-2E28DDF2C8F4}"/>
                </a:ext>
              </a:extLst>
            </p:cNvPr>
            <p:cNvCxnSpPr>
              <a:cxnSpLocks/>
              <a:stCxn id="14" idx="1"/>
              <a:endCxn id="24" idx="6"/>
            </p:cNvCxnSpPr>
            <p:nvPr/>
          </p:nvCxnSpPr>
          <p:spPr>
            <a:xfrm flipH="1">
              <a:off x="10618315" y="2298440"/>
              <a:ext cx="216640" cy="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17DBBD2D-8A4E-4759-9ED2-3626A74591F2}"/>
                </a:ext>
              </a:extLst>
            </p:cNvPr>
            <p:cNvCxnSpPr>
              <a:cxnSpLocks/>
              <a:endCxn id="24" idx="5"/>
            </p:cNvCxnSpPr>
            <p:nvPr/>
          </p:nvCxnSpPr>
          <p:spPr>
            <a:xfrm flipH="1" flipV="1">
              <a:off x="10375058" y="2854550"/>
              <a:ext cx="317341" cy="23605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37" name="Gerade Verbindung mit Pfeil 1036">
              <a:extLst>
                <a:ext uri="{FF2B5EF4-FFF2-40B4-BE49-F238E27FC236}">
                  <a16:creationId xmlns:a16="http://schemas.microsoft.com/office/drawing/2014/main" id="{2D5C5791-3D31-4176-B3A7-556476F14D9D}"/>
                </a:ext>
              </a:extLst>
            </p:cNvPr>
            <p:cNvCxnSpPr>
              <a:cxnSpLocks/>
              <a:stCxn id="5" idx="3"/>
              <a:endCxn id="24" idx="1"/>
            </p:cNvCxnSpPr>
            <p:nvPr/>
          </p:nvCxnSpPr>
          <p:spPr>
            <a:xfrm>
              <a:off x="8684963" y="1489299"/>
              <a:ext cx="515544" cy="2530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mit Pfeil 49">
              <a:extLst>
                <a:ext uri="{FF2B5EF4-FFF2-40B4-BE49-F238E27FC236}">
                  <a16:creationId xmlns:a16="http://schemas.microsoft.com/office/drawing/2014/main" id="{91CCBCCE-1E08-4CDF-924F-801238B6C353}"/>
                </a:ext>
              </a:extLst>
            </p:cNvPr>
            <p:cNvCxnSpPr>
              <a:cxnSpLocks/>
              <a:stCxn id="20" idx="3"/>
              <a:endCxn id="24" idx="2"/>
            </p:cNvCxnSpPr>
            <p:nvPr/>
          </p:nvCxnSpPr>
          <p:spPr>
            <a:xfrm flipV="1">
              <a:off x="8576004" y="2298440"/>
              <a:ext cx="381246" cy="288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mit Pfeil 53">
              <a:extLst>
                <a:ext uri="{FF2B5EF4-FFF2-40B4-BE49-F238E27FC236}">
                  <a16:creationId xmlns:a16="http://schemas.microsoft.com/office/drawing/2014/main" id="{6B923136-DE76-4F7C-9A7A-67B1097BBD4E}"/>
                </a:ext>
              </a:extLst>
            </p:cNvPr>
            <p:cNvCxnSpPr>
              <a:cxnSpLocks/>
              <a:stCxn id="18" idx="3"/>
              <a:endCxn id="24" idx="3"/>
            </p:cNvCxnSpPr>
            <p:nvPr/>
          </p:nvCxnSpPr>
          <p:spPr>
            <a:xfrm flipV="1">
              <a:off x="8893190" y="2854550"/>
              <a:ext cx="307317" cy="173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A9564F24-2D6D-446F-A6CF-E529FD75161D}"/>
              </a:ext>
            </a:extLst>
          </p:cNvPr>
          <p:cNvGrpSpPr/>
          <p:nvPr/>
        </p:nvGrpSpPr>
        <p:grpSpPr>
          <a:xfrm>
            <a:off x="8903368" y="3239182"/>
            <a:ext cx="2660977" cy="2007735"/>
            <a:chOff x="9147614" y="2970136"/>
            <a:chExt cx="2556496" cy="1980000"/>
          </a:xfrm>
        </p:grpSpPr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717583B2-2000-4614-9F07-8F6366155D17}"/>
                </a:ext>
              </a:extLst>
            </p:cNvPr>
            <p:cNvSpPr/>
            <p:nvPr/>
          </p:nvSpPr>
          <p:spPr>
            <a:xfrm>
              <a:off x="9530168" y="2970136"/>
              <a:ext cx="1980000" cy="1980000"/>
            </a:xfrm>
            <a:prstGeom prst="ellipse">
              <a:avLst/>
            </a:prstGeom>
            <a:no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6" name="Grafik 65">
              <a:extLst>
                <a:ext uri="{FF2B5EF4-FFF2-40B4-BE49-F238E27FC236}">
                  <a16:creationId xmlns:a16="http://schemas.microsoft.com/office/drawing/2014/main" id="{C5421C09-2820-4890-A1CD-56DBAD0702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26848" y="3151672"/>
              <a:ext cx="250782" cy="371616"/>
            </a:xfrm>
            <a:prstGeom prst="rect">
              <a:avLst/>
            </a:prstGeom>
          </p:spPr>
        </p:pic>
        <p:pic>
          <p:nvPicPr>
            <p:cNvPr id="67" name="Grafik 66">
              <a:extLst>
                <a:ext uri="{FF2B5EF4-FFF2-40B4-BE49-F238E27FC236}">
                  <a16:creationId xmlns:a16="http://schemas.microsoft.com/office/drawing/2014/main" id="{A444C65A-67D3-4596-9F2B-9A8C74ADF6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453328" y="3769088"/>
              <a:ext cx="250782" cy="371616"/>
            </a:xfrm>
            <a:prstGeom prst="rect">
              <a:avLst/>
            </a:prstGeom>
          </p:spPr>
        </p:pic>
        <p:pic>
          <p:nvPicPr>
            <p:cNvPr id="68" name="Grafik 67">
              <a:extLst>
                <a:ext uri="{FF2B5EF4-FFF2-40B4-BE49-F238E27FC236}">
                  <a16:creationId xmlns:a16="http://schemas.microsoft.com/office/drawing/2014/main" id="{7883CF8C-511C-4940-AE04-8D2102B12E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217475" y="3088912"/>
              <a:ext cx="250782" cy="371616"/>
            </a:xfrm>
            <a:prstGeom prst="rect">
              <a:avLst/>
            </a:prstGeom>
          </p:spPr>
        </p:pic>
        <p:pic>
          <p:nvPicPr>
            <p:cNvPr id="70" name="Grafik 69">
              <a:extLst>
                <a:ext uri="{FF2B5EF4-FFF2-40B4-BE49-F238E27FC236}">
                  <a16:creationId xmlns:a16="http://schemas.microsoft.com/office/drawing/2014/main" id="{267ED4E2-C6B7-45E7-ABD8-4A6E1CBBA2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98694" y="4544307"/>
              <a:ext cx="485218" cy="267759"/>
            </a:xfrm>
            <a:prstGeom prst="rect">
              <a:avLst/>
            </a:prstGeom>
          </p:spPr>
        </p:pic>
        <p:pic>
          <p:nvPicPr>
            <p:cNvPr id="72" name="Grafik 71">
              <a:extLst>
                <a:ext uri="{FF2B5EF4-FFF2-40B4-BE49-F238E27FC236}">
                  <a16:creationId xmlns:a16="http://schemas.microsoft.com/office/drawing/2014/main" id="{B371CBFE-EEAB-41A5-A266-5168A6BC8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47614" y="3829860"/>
              <a:ext cx="485218" cy="267759"/>
            </a:xfrm>
            <a:prstGeom prst="rect">
              <a:avLst/>
            </a:prstGeom>
          </p:spPr>
        </p:pic>
        <p:pic>
          <p:nvPicPr>
            <p:cNvPr id="73" name="Picture 2" descr="Unified Modeling Language – Wikipedia">
              <a:extLst>
                <a:ext uri="{FF2B5EF4-FFF2-40B4-BE49-F238E27FC236}">
                  <a16:creationId xmlns:a16="http://schemas.microsoft.com/office/drawing/2014/main" id="{D137CEE0-4F6C-4328-ADE7-94074815DF5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992"/>
            <a:stretch/>
          </p:blipFill>
          <p:spPr bwMode="auto">
            <a:xfrm>
              <a:off x="10135265" y="3739804"/>
              <a:ext cx="627830" cy="638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4" name="Textfeld 73">
              <a:extLst>
                <a:ext uri="{FF2B5EF4-FFF2-40B4-BE49-F238E27FC236}">
                  <a16:creationId xmlns:a16="http://schemas.microsoft.com/office/drawing/2014/main" id="{1A231AE7-3BC9-4734-924D-4BA09EA9A7EC}"/>
                </a:ext>
              </a:extLst>
            </p:cNvPr>
            <p:cNvSpPr txBox="1"/>
            <p:nvPr/>
          </p:nvSpPr>
          <p:spPr>
            <a:xfrm>
              <a:off x="10155649" y="3497621"/>
              <a:ext cx="465260" cy="276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UML</a:t>
              </a:r>
              <a:endParaRPr lang="en-GB" dirty="0"/>
            </a:p>
          </p:txBody>
        </p: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B3EF1A85-24AA-48A5-9211-F95D660B11E6}"/>
                </a:ext>
              </a:extLst>
            </p:cNvPr>
            <p:cNvSpPr/>
            <p:nvPr/>
          </p:nvSpPr>
          <p:spPr>
            <a:xfrm>
              <a:off x="9896337" y="3365486"/>
              <a:ext cx="1232393" cy="1178821"/>
            </a:xfrm>
            <a:prstGeom prst="ellipse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9" name="Gerade Verbindung mit Pfeil 78">
              <a:extLst>
                <a:ext uri="{FF2B5EF4-FFF2-40B4-BE49-F238E27FC236}">
                  <a16:creationId xmlns:a16="http://schemas.microsoft.com/office/drawing/2014/main" id="{EEDF2255-06F7-4044-B229-35156293C202}"/>
                </a:ext>
              </a:extLst>
            </p:cNvPr>
            <p:cNvCxnSpPr>
              <a:cxnSpLocks/>
              <a:stCxn id="75" idx="1"/>
              <a:endCxn id="66" idx="3"/>
            </p:cNvCxnSpPr>
            <p:nvPr/>
          </p:nvCxnSpPr>
          <p:spPr>
            <a:xfrm flipH="1" flipV="1">
              <a:off x="9777629" y="3337480"/>
              <a:ext cx="299187" cy="2006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mit Pfeil 84">
              <a:extLst>
                <a:ext uri="{FF2B5EF4-FFF2-40B4-BE49-F238E27FC236}">
                  <a16:creationId xmlns:a16="http://schemas.microsoft.com/office/drawing/2014/main" id="{343C1A17-4AF4-4892-86AF-8D86091A43C1}"/>
                </a:ext>
              </a:extLst>
            </p:cNvPr>
            <p:cNvCxnSpPr>
              <a:cxnSpLocks/>
              <a:stCxn id="75" idx="2"/>
              <a:endCxn id="72" idx="3"/>
            </p:cNvCxnSpPr>
            <p:nvPr/>
          </p:nvCxnSpPr>
          <p:spPr>
            <a:xfrm flipH="1">
              <a:off x="9632832" y="3954897"/>
              <a:ext cx="263505" cy="88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 Verbindung mit Pfeil 87">
              <a:extLst>
                <a:ext uri="{FF2B5EF4-FFF2-40B4-BE49-F238E27FC236}">
                  <a16:creationId xmlns:a16="http://schemas.microsoft.com/office/drawing/2014/main" id="{1008DF8E-7ABD-4E0E-8542-A0C879BEBC81}"/>
                </a:ext>
              </a:extLst>
            </p:cNvPr>
            <p:cNvCxnSpPr>
              <a:cxnSpLocks/>
              <a:stCxn id="75" idx="3"/>
              <a:endCxn id="70" idx="3"/>
            </p:cNvCxnSpPr>
            <p:nvPr/>
          </p:nvCxnSpPr>
          <p:spPr>
            <a:xfrm flipH="1">
              <a:off x="9883912" y="4371673"/>
              <a:ext cx="192905" cy="3065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mit Pfeil 91">
              <a:extLst>
                <a:ext uri="{FF2B5EF4-FFF2-40B4-BE49-F238E27FC236}">
                  <a16:creationId xmlns:a16="http://schemas.microsoft.com/office/drawing/2014/main" id="{7B94E098-2898-4CFB-86E3-B3F0291BF8E0}"/>
                </a:ext>
              </a:extLst>
            </p:cNvPr>
            <p:cNvCxnSpPr>
              <a:cxnSpLocks/>
              <a:stCxn id="75" idx="7"/>
              <a:endCxn id="68" idx="1"/>
            </p:cNvCxnSpPr>
            <p:nvPr/>
          </p:nvCxnSpPr>
          <p:spPr>
            <a:xfrm flipV="1">
              <a:off x="10948250" y="3274720"/>
              <a:ext cx="269225" cy="2634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 Verbindung mit Pfeil 96">
              <a:extLst>
                <a:ext uri="{FF2B5EF4-FFF2-40B4-BE49-F238E27FC236}">
                  <a16:creationId xmlns:a16="http://schemas.microsoft.com/office/drawing/2014/main" id="{E81C6D23-BA75-43DC-A03D-79F07324D8A5}"/>
                </a:ext>
              </a:extLst>
            </p:cNvPr>
            <p:cNvCxnSpPr>
              <a:cxnSpLocks/>
              <a:stCxn id="75" idx="6"/>
              <a:endCxn id="67" idx="1"/>
            </p:cNvCxnSpPr>
            <p:nvPr/>
          </p:nvCxnSpPr>
          <p:spPr>
            <a:xfrm flipV="1">
              <a:off x="11128730" y="3954896"/>
              <a:ext cx="324598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 Verbindung mit Pfeil 99">
              <a:extLst>
                <a:ext uri="{FF2B5EF4-FFF2-40B4-BE49-F238E27FC236}">
                  <a16:creationId xmlns:a16="http://schemas.microsoft.com/office/drawing/2014/main" id="{C4EAE636-79E4-43CD-A129-0CA07FFC5F6F}"/>
                </a:ext>
              </a:extLst>
            </p:cNvPr>
            <p:cNvCxnSpPr>
              <a:cxnSpLocks/>
              <a:stCxn id="75" idx="5"/>
            </p:cNvCxnSpPr>
            <p:nvPr/>
          </p:nvCxnSpPr>
          <p:spPr>
            <a:xfrm>
              <a:off x="10948250" y="4371673"/>
              <a:ext cx="270642" cy="2745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Zylinder 58">
            <a:extLst>
              <a:ext uri="{FF2B5EF4-FFF2-40B4-BE49-F238E27FC236}">
                <a16:creationId xmlns:a16="http://schemas.microsoft.com/office/drawing/2014/main" id="{BAB3DAE8-BEF7-4072-A02E-D5B001497F2B}"/>
              </a:ext>
            </a:extLst>
          </p:cNvPr>
          <p:cNvSpPr/>
          <p:nvPr/>
        </p:nvSpPr>
        <p:spPr>
          <a:xfrm>
            <a:off x="9983578" y="2676353"/>
            <a:ext cx="282020" cy="363359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Zylinder 114">
            <a:extLst>
              <a:ext uri="{FF2B5EF4-FFF2-40B4-BE49-F238E27FC236}">
                <a16:creationId xmlns:a16="http://schemas.microsoft.com/office/drawing/2014/main" id="{E8B2C086-F795-4C04-A4F8-52D3EEF8C0F6}"/>
              </a:ext>
            </a:extLst>
          </p:cNvPr>
          <p:cNvSpPr/>
          <p:nvPr/>
        </p:nvSpPr>
        <p:spPr>
          <a:xfrm>
            <a:off x="11118075" y="4745759"/>
            <a:ext cx="282020" cy="363359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47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Unified Modeling Language – Wikipedia">
            <a:extLst>
              <a:ext uri="{FF2B5EF4-FFF2-40B4-BE49-F238E27FC236}">
                <a16:creationId xmlns:a16="http://schemas.microsoft.com/office/drawing/2014/main" id="{8B670912-36FB-462A-8EC6-D10C6CD0CC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2"/>
          <a:stretch/>
        </p:blipFill>
        <p:spPr bwMode="auto">
          <a:xfrm>
            <a:off x="9434588" y="673453"/>
            <a:ext cx="2052197" cy="203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EA5554C-4A9F-4B6B-BAB3-0D4A87D15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/>
              <a:t>The GO-PEG Approach</a:t>
            </a:r>
            <a:br>
              <a:rPr lang="de-DE" sz="3600" dirty="0"/>
            </a:br>
            <a:r>
              <a:rPr lang="de-DE" sz="2800" dirty="0"/>
              <a:t>Stage 1: The </a:t>
            </a:r>
            <a:r>
              <a:rPr lang="de-DE" sz="2800" b="1" dirty="0" err="1">
                <a:solidFill>
                  <a:srgbClr val="7030A0"/>
                </a:solidFill>
              </a:rPr>
              <a:t>conceptual</a:t>
            </a:r>
            <a:r>
              <a:rPr lang="de-DE" sz="2800" dirty="0"/>
              <a:t> </a:t>
            </a:r>
            <a:r>
              <a:rPr lang="de-DE" sz="2800" dirty="0" err="1"/>
              <a:t>phase</a:t>
            </a:r>
            <a:endParaRPr lang="en-GB" sz="3600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FE987B08-DA8C-4982-85D1-0A580BFF3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2825" y="1896995"/>
            <a:ext cx="8880975" cy="3704908"/>
          </a:xfrm>
        </p:spPr>
        <p:txBody>
          <a:bodyPr>
            <a:noAutofit/>
          </a:bodyPr>
          <a:lstStyle/>
          <a:p>
            <a:pPr marL="0" lvl="1" indent="0">
              <a:spcAft>
                <a:spcPts val="600"/>
              </a:spcAft>
              <a:buNone/>
            </a:pPr>
            <a:r>
              <a:rPr lang="en-GB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Stage 1: From Reality to Conceptual Schema / Semantic Schema Harmonisation</a:t>
            </a:r>
          </a:p>
          <a:p>
            <a:pPr marL="0" lvl="1" indent="0">
              <a:buNone/>
            </a:pPr>
            <a:r>
              <a:rPr lang="en-GB" sz="1600" b="1" dirty="0"/>
              <a:t>1) User-</a:t>
            </a:r>
            <a:r>
              <a:rPr lang="en-GB" sz="1600" b="1" dirty="0" err="1"/>
              <a:t>centered</a:t>
            </a:r>
            <a:r>
              <a:rPr lang="en-GB" sz="1600" b="1" dirty="0"/>
              <a:t> modelling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GB" sz="1600" dirty="0">
                <a:sym typeface="Wingdings" panose="05000000000000000000" pitchFamily="2" charset="2"/>
              </a:rPr>
              <a:t>Understand the needs of stakeholders and the reasons why the model should be developed </a:t>
            </a:r>
          </a:p>
          <a:p>
            <a:pPr marL="0" lvl="1" indent="0">
              <a:buNone/>
            </a:pPr>
            <a:r>
              <a:rPr lang="en-GB" sz="1600" dirty="0">
                <a:sym typeface="Wingdings" panose="05000000000000000000" pitchFamily="2" charset="2"/>
              </a:rPr>
              <a:t> </a:t>
            </a:r>
            <a:r>
              <a:rPr lang="en-GB" sz="1600" b="1" i="1" dirty="0">
                <a:solidFill>
                  <a:srgbClr val="0093D5"/>
                </a:solidFill>
              </a:rPr>
              <a:t>Use cases and use case scenarios </a:t>
            </a:r>
            <a:r>
              <a:rPr lang="en-GB" sz="1600" dirty="0"/>
              <a:t>allow us to structure these needs and the required information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GB" sz="1600" dirty="0"/>
              <a:t>Identify user requirements 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GB" sz="1600" dirty="0"/>
              <a:t>Identify required information and based on this Spatial Object types</a:t>
            </a:r>
          </a:p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/>
              <a:t>Identify possible INSPIRE Themes and applicable feature types or other possible existing standards</a:t>
            </a:r>
          </a:p>
          <a:p>
            <a:pPr marL="0" lvl="1" indent="0">
              <a:buNone/>
            </a:pPr>
            <a:r>
              <a:rPr lang="en-GB" sz="1600" b="1" dirty="0"/>
              <a:t>2) Design a conceptual model = platform independent model (PIM)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GB" sz="1600" b="1" dirty="0"/>
              <a:t>Perform as-is analysis and gap analysis </a:t>
            </a:r>
            <a:r>
              <a:rPr lang="en-GB" sz="1600" dirty="0"/>
              <a:t>(Exist e.g. INSPIRE models that fulfil the requirements ?)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GB" sz="1600" dirty="0"/>
              <a:t>Iterate over the conceptual model and feedback cycle between the </a:t>
            </a:r>
            <a:r>
              <a:rPr lang="en-GB" sz="1600" dirty="0" err="1"/>
              <a:t>contributers</a:t>
            </a:r>
            <a:endParaRPr lang="en-GB" sz="1600" dirty="0"/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GB" sz="1600" dirty="0"/>
              <a:t>Test the model and consult stakeholders (Stage 2 and 3)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GB" sz="1600" b="1" dirty="0"/>
              <a:t>Decide on a first release </a:t>
            </a:r>
            <a:r>
              <a:rPr lang="en-GB" sz="1600" dirty="0"/>
              <a:t>of the conceptual model, Document lessons learnt, open questions</a:t>
            </a:r>
          </a:p>
          <a:p>
            <a:pPr marL="457200" lvl="1" indent="-457200">
              <a:lnSpc>
                <a:spcPct val="170000"/>
              </a:lnSpc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en-GB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Outcome </a:t>
            </a:r>
            <a:r>
              <a:rPr lang="en-GB" sz="1600" b="1" u="sng" dirty="0">
                <a:solidFill>
                  <a:schemeClr val="accent1"/>
                </a:solidFill>
                <a:sym typeface="Wingdings" panose="05000000000000000000" pitchFamily="2" charset="2"/>
              </a:rPr>
              <a:t>Conceptual Phase </a:t>
            </a:r>
            <a:r>
              <a:rPr lang="en-GB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is a </a:t>
            </a:r>
            <a:r>
              <a:rPr lang="en-GB" sz="1600" b="1" dirty="0">
                <a:solidFill>
                  <a:srgbClr val="7030A0"/>
                </a:solidFill>
                <a:sym typeface="Wingdings" panose="05000000000000000000" pitchFamily="2" charset="2"/>
              </a:rPr>
              <a:t>Platform Independent Model (PIM) </a:t>
            </a:r>
            <a:r>
              <a:rPr lang="en-GB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e.g. designed in </a:t>
            </a:r>
            <a:r>
              <a:rPr lang="en-GB" sz="1600" b="1" u="sng" dirty="0">
                <a:solidFill>
                  <a:schemeClr val="accent1"/>
                </a:solidFill>
                <a:sym typeface="Wingdings" panose="05000000000000000000" pitchFamily="2" charset="2"/>
              </a:rPr>
              <a:t>UML</a:t>
            </a:r>
            <a:endParaRPr lang="en-GB" sz="1600" b="1" u="sng" dirty="0">
              <a:solidFill>
                <a:schemeClr val="accent1"/>
              </a:solidFill>
            </a:endParaRPr>
          </a:p>
          <a:p>
            <a:pPr marL="0" lvl="1" indent="0">
              <a:buNone/>
            </a:pPr>
            <a:endParaRPr lang="en-GB" sz="1600" dirty="0"/>
          </a:p>
          <a:p>
            <a:pPr marL="342900" lvl="1" indent="-342900">
              <a:buFont typeface="Wingdings" panose="05000000000000000000" pitchFamily="2" charset="2"/>
              <a:buChar char="§"/>
            </a:pPr>
            <a:endParaRPr lang="en-GB" sz="1600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6DF55010-579B-4CB3-8314-964778112EF1}"/>
              </a:ext>
            </a:extLst>
          </p:cNvPr>
          <p:cNvGrpSpPr/>
          <p:nvPr/>
        </p:nvGrpSpPr>
        <p:grpSpPr>
          <a:xfrm>
            <a:off x="705215" y="1826551"/>
            <a:ext cx="1610281" cy="3456902"/>
            <a:chOff x="551210" y="1605166"/>
            <a:chExt cx="1633725" cy="3456902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77A4060A-CB78-43C1-9BC6-3B8849AD60D1}"/>
                </a:ext>
              </a:extLst>
            </p:cNvPr>
            <p:cNvGrpSpPr/>
            <p:nvPr/>
          </p:nvGrpSpPr>
          <p:grpSpPr>
            <a:xfrm>
              <a:off x="1249678" y="1848866"/>
              <a:ext cx="935257" cy="3213201"/>
              <a:chOff x="1249678" y="1752616"/>
              <a:chExt cx="935257" cy="3213201"/>
            </a:xfrm>
          </p:grpSpPr>
          <p:sp>
            <p:nvSpPr>
              <p:cNvPr id="12" name="Pfeil: nach unten gekrümmt 11">
                <a:extLst>
                  <a:ext uri="{FF2B5EF4-FFF2-40B4-BE49-F238E27FC236}">
                    <a16:creationId xmlns:a16="http://schemas.microsoft.com/office/drawing/2014/main" id="{D94E0ACD-1D30-4631-AA0A-852AF5086DB8}"/>
                  </a:ext>
                </a:extLst>
              </p:cNvPr>
              <p:cNvSpPr/>
              <p:nvPr/>
            </p:nvSpPr>
            <p:spPr>
              <a:xfrm>
                <a:off x="1357161" y="1752616"/>
                <a:ext cx="827774" cy="158735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Pfeil: nach unten gekrümmt 12">
                <a:extLst>
                  <a:ext uri="{FF2B5EF4-FFF2-40B4-BE49-F238E27FC236}">
                    <a16:creationId xmlns:a16="http://schemas.microsoft.com/office/drawing/2014/main" id="{C1724150-43CD-4DED-A4BF-A17186FBF0B5}"/>
                  </a:ext>
                </a:extLst>
              </p:cNvPr>
              <p:cNvSpPr/>
              <p:nvPr/>
            </p:nvSpPr>
            <p:spPr>
              <a:xfrm rot="10800000">
                <a:off x="1249678" y="3378467"/>
                <a:ext cx="827774" cy="158735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5E3D713C-520B-4535-957D-35A6BF1281A6}"/>
                </a:ext>
              </a:extLst>
            </p:cNvPr>
            <p:cNvSpPr txBox="1"/>
            <p:nvPr/>
          </p:nvSpPr>
          <p:spPr>
            <a:xfrm rot="16200000">
              <a:off x="-854075" y="3010451"/>
              <a:ext cx="34569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0070C0"/>
                  </a:solidFill>
                </a:rPr>
                <a:t>Iterative </a:t>
              </a:r>
              <a:r>
                <a:rPr lang="de-DE" dirty="0" err="1">
                  <a:solidFill>
                    <a:srgbClr val="0070C0"/>
                  </a:solidFill>
                </a:rPr>
                <a:t>during</a:t>
              </a:r>
              <a:r>
                <a:rPr lang="de-DE" dirty="0">
                  <a:solidFill>
                    <a:srgbClr val="0070C0"/>
                  </a:solidFill>
                </a:rPr>
                <a:t> design and </a:t>
              </a:r>
              <a:r>
                <a:rPr lang="de-DE" dirty="0" err="1">
                  <a:solidFill>
                    <a:srgbClr val="0070C0"/>
                  </a:solidFill>
                </a:rPr>
                <a:t>implementation</a:t>
              </a:r>
              <a:r>
                <a:rPr lang="de-DE" dirty="0">
                  <a:solidFill>
                    <a:srgbClr val="0070C0"/>
                  </a:solidFill>
                </a:rPr>
                <a:t> </a:t>
              </a:r>
              <a:r>
                <a:rPr lang="de-DE" dirty="0" err="1">
                  <a:solidFill>
                    <a:srgbClr val="0070C0"/>
                  </a:solidFill>
                </a:rPr>
                <a:t>phase</a:t>
              </a:r>
              <a:endParaRPr lang="en-GB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328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BBA630-8A6B-4445-BACE-EB25FF916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Agreement on </a:t>
            </a:r>
            <a:r>
              <a:rPr lang="de-DE" sz="2000" dirty="0" err="1"/>
              <a:t>exact</a:t>
            </a:r>
            <a:r>
              <a:rPr lang="de-DE" sz="2000" dirty="0"/>
              <a:t> </a:t>
            </a:r>
            <a:r>
              <a:rPr lang="de-DE" sz="2000" dirty="0" err="1"/>
              <a:t>meaning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Classes and </a:t>
            </a:r>
            <a:r>
              <a:rPr lang="de-DE" sz="2000" dirty="0" err="1"/>
              <a:t>Types</a:t>
            </a:r>
            <a:endParaRPr lang="de-DE" sz="2000" dirty="0"/>
          </a:p>
          <a:p>
            <a:pPr algn="l">
              <a:buFont typeface="Wingdings" panose="05000000000000000000" pitchFamily="2" charset="2"/>
              <a:buChar char="§"/>
            </a:pPr>
            <a:r>
              <a:rPr lang="en-GB" sz="2000" b="0" i="0" dirty="0">
                <a:solidFill>
                  <a:srgbClr val="1D1C1D"/>
                </a:solidFill>
                <a:effectLst/>
                <a:latin typeface="Slack-Lato"/>
              </a:rPr>
              <a:t>Defining association types between classes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GB" sz="2000" b="0" i="0" dirty="0">
                <a:solidFill>
                  <a:srgbClr val="1D1C1D"/>
                </a:solidFill>
                <a:effectLst/>
                <a:latin typeface="Slack-Lato"/>
              </a:rPr>
              <a:t>Finding or defining suitable code lists or taxonomies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Handling and </a:t>
            </a:r>
            <a:r>
              <a:rPr lang="de-DE" sz="2000" dirty="0" err="1"/>
              <a:t>documentation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described</a:t>
            </a:r>
            <a:r>
              <a:rPr lang="de-DE" sz="2000" dirty="0"/>
              <a:t> </a:t>
            </a:r>
            <a:r>
              <a:rPr lang="de-DE" sz="2000" dirty="0" err="1"/>
              <a:t>mismatches</a:t>
            </a:r>
            <a:r>
              <a:rPr lang="de-DE" sz="2000" dirty="0"/>
              <a:t>, </a:t>
            </a:r>
            <a:r>
              <a:rPr lang="de-DE" sz="2000" dirty="0" err="1"/>
              <a:t>mapping</a:t>
            </a:r>
            <a:r>
              <a:rPr lang="de-DE" sz="2000" dirty="0"/>
              <a:t> </a:t>
            </a:r>
            <a:r>
              <a:rPr lang="de-DE" sz="2000" dirty="0" err="1"/>
              <a:t>decision</a:t>
            </a:r>
            <a:endParaRPr lang="de-DE" sz="2000" dirty="0"/>
          </a:p>
          <a:p>
            <a:pPr algn="l">
              <a:buFont typeface="Wingdings" panose="05000000000000000000" pitchFamily="2" charset="2"/>
              <a:buChar char="§"/>
            </a:pPr>
            <a:endParaRPr lang="de-DE" sz="2000" dirty="0"/>
          </a:p>
          <a:p>
            <a:pPr algn="l">
              <a:buFont typeface="Wingdings" panose="05000000000000000000" pitchFamily="2" charset="2"/>
              <a:buChar char="§"/>
            </a:pPr>
            <a:r>
              <a:rPr lang="de-DE" sz="2000" dirty="0" err="1"/>
              <a:t>When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semantic</a:t>
            </a:r>
            <a:r>
              <a:rPr lang="de-DE" sz="2000" dirty="0"/>
              <a:t> </a:t>
            </a:r>
            <a:r>
              <a:rPr lang="de-DE" sz="2000" dirty="0" err="1"/>
              <a:t>model</a:t>
            </a:r>
            <a:r>
              <a:rPr lang="de-DE" sz="2000" dirty="0"/>
              <a:t> „</a:t>
            </a:r>
            <a:r>
              <a:rPr lang="de-DE" sz="2000" dirty="0" err="1"/>
              <a:t>good</a:t>
            </a:r>
            <a:r>
              <a:rPr lang="de-DE" sz="2000" dirty="0"/>
              <a:t> </a:t>
            </a:r>
            <a:r>
              <a:rPr lang="de-DE" sz="2000" dirty="0" err="1"/>
              <a:t>enough</a:t>
            </a:r>
            <a:r>
              <a:rPr lang="de-DE" sz="2000" dirty="0"/>
              <a:t>“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released</a:t>
            </a:r>
            <a:r>
              <a:rPr lang="de-DE" sz="2000" dirty="0"/>
              <a:t> and </a:t>
            </a:r>
            <a:r>
              <a:rPr lang="de-DE" sz="2000" dirty="0" err="1"/>
              <a:t>proceed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operational </a:t>
            </a:r>
            <a:r>
              <a:rPr lang="de-DE" sz="2000" dirty="0" err="1"/>
              <a:t>respectively</a:t>
            </a:r>
            <a:r>
              <a:rPr lang="de-DE" sz="2000" dirty="0"/>
              <a:t> </a:t>
            </a:r>
            <a:r>
              <a:rPr lang="de-DE" sz="2000" dirty="0" err="1"/>
              <a:t>logical</a:t>
            </a:r>
            <a:r>
              <a:rPr lang="de-DE" sz="2000" dirty="0"/>
              <a:t> </a:t>
            </a:r>
            <a:r>
              <a:rPr lang="de-DE" sz="2000" dirty="0" err="1"/>
              <a:t>model</a:t>
            </a:r>
            <a:r>
              <a:rPr lang="de-DE" sz="2000" dirty="0"/>
              <a:t> (</a:t>
            </a:r>
            <a:r>
              <a:rPr lang="de-DE" sz="2000" dirty="0" err="1"/>
              <a:t>Iterations</a:t>
            </a:r>
            <a:r>
              <a:rPr lang="de-DE" sz="2000" dirty="0"/>
              <a:t>!) ?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endParaRPr lang="en-GB" sz="20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FD1D99C-A709-44A2-A78D-C213A5576957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defRPr>
            </a:lvl1pPr>
          </a:lstStyle>
          <a:p>
            <a:r>
              <a:rPr lang="de-DE" sz="3600" dirty="0"/>
              <a:t>The GO-PEG Approach </a:t>
            </a:r>
            <a:br>
              <a:rPr lang="de-DE" sz="3200" dirty="0"/>
            </a:br>
            <a:r>
              <a:rPr lang="de-DE" sz="2800" dirty="0" err="1"/>
              <a:t>Typical</a:t>
            </a:r>
            <a:r>
              <a:rPr lang="de-DE" sz="2800" dirty="0"/>
              <a:t> </a:t>
            </a:r>
            <a:r>
              <a:rPr lang="de-DE" sz="2800" dirty="0" err="1"/>
              <a:t>Challenges</a:t>
            </a:r>
            <a:r>
              <a:rPr lang="de-DE" sz="2800" dirty="0"/>
              <a:t> </a:t>
            </a:r>
            <a:r>
              <a:rPr lang="de-DE" sz="2800" dirty="0" err="1"/>
              <a:t>during</a:t>
            </a:r>
            <a:r>
              <a:rPr lang="de-DE" sz="2800" dirty="0"/>
              <a:t> </a:t>
            </a:r>
            <a:r>
              <a:rPr lang="de-DE" sz="2800" dirty="0" err="1"/>
              <a:t>conceptual</a:t>
            </a:r>
            <a:r>
              <a:rPr lang="de-DE" sz="2800" dirty="0"/>
              <a:t> </a:t>
            </a:r>
            <a:r>
              <a:rPr lang="de-DE" sz="2800" dirty="0" err="1"/>
              <a:t>phase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98149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5548BE-8C34-442C-B64D-25DB885C0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ctr" anchorCtr="0">
            <a:noAutofit/>
          </a:bodyPr>
          <a:lstStyle/>
          <a:p>
            <a:r>
              <a:rPr lang="de-DE" sz="3600" dirty="0"/>
              <a:t>The GO-PEG Approach </a:t>
            </a:r>
            <a:br>
              <a:rPr lang="de-DE" sz="3200" dirty="0"/>
            </a:br>
            <a:r>
              <a:rPr lang="de-DE" sz="2800" dirty="0" err="1"/>
              <a:t>Typical</a:t>
            </a:r>
            <a:r>
              <a:rPr lang="de-DE" sz="2800" dirty="0"/>
              <a:t> </a:t>
            </a:r>
            <a:r>
              <a:rPr lang="de-DE" sz="2800" dirty="0" err="1"/>
              <a:t>Mismatches</a:t>
            </a:r>
            <a:r>
              <a:rPr lang="de-DE" sz="2800" dirty="0"/>
              <a:t> in </a:t>
            </a:r>
            <a:r>
              <a:rPr lang="de-DE" sz="2800" dirty="0" err="1"/>
              <a:t>conceptual</a:t>
            </a:r>
            <a:r>
              <a:rPr lang="de-DE" sz="2800" dirty="0"/>
              <a:t> </a:t>
            </a:r>
            <a:r>
              <a:rPr lang="de-DE" sz="2800" dirty="0" err="1"/>
              <a:t>schema</a:t>
            </a:r>
            <a:r>
              <a:rPr lang="de-DE" sz="2800" dirty="0"/>
              <a:t> </a:t>
            </a:r>
            <a:r>
              <a:rPr lang="de-DE" sz="2800" dirty="0" err="1"/>
              <a:t>mapping</a:t>
            </a:r>
            <a:endParaRPr lang="en-GB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BBA630-8A6B-4445-BACE-EB25FF916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2000" b="0" i="0" dirty="0">
                <a:solidFill>
                  <a:srgbClr val="1D1C1D"/>
                </a:solidFill>
                <a:effectLst/>
                <a:latin typeface="Slack-Lato"/>
              </a:rPr>
              <a:t>Conceptual Schema Mapping (CSM) is a complex task and it often involves inaccuracy as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1D1C1D"/>
                </a:solidFill>
                <a:latin typeface="Slack-Lato"/>
              </a:rPr>
              <a:t>S</a:t>
            </a:r>
            <a:r>
              <a:rPr lang="en-GB" sz="1800" b="0" i="0" dirty="0">
                <a:solidFill>
                  <a:srgbClr val="1D1C1D"/>
                </a:solidFill>
                <a:effectLst/>
                <a:latin typeface="Slack-Lato"/>
              </a:rPr>
              <a:t>chemas are </a:t>
            </a:r>
            <a:r>
              <a:rPr lang="en-GB" sz="1800" b="1" i="0" dirty="0">
                <a:solidFill>
                  <a:srgbClr val="1D1C1D"/>
                </a:solidFill>
                <a:effectLst/>
                <a:latin typeface="Slack-Lato"/>
              </a:rPr>
              <a:t>defined for different purposes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1D1C1D"/>
                </a:solidFill>
                <a:latin typeface="Slack-Lato"/>
              </a:rPr>
              <a:t>Schema mapping </a:t>
            </a:r>
            <a:r>
              <a:rPr lang="en-GB" sz="1800" b="1" dirty="0">
                <a:solidFill>
                  <a:srgbClr val="1D1C1D"/>
                </a:solidFill>
                <a:latin typeface="Slack-Lato"/>
              </a:rPr>
              <a:t>based on a</a:t>
            </a:r>
            <a:r>
              <a:rPr lang="en-GB" sz="1800" b="1" i="0" dirty="0">
                <a:solidFill>
                  <a:srgbClr val="1D1C1D"/>
                </a:solidFill>
                <a:effectLst/>
                <a:latin typeface="Slack-Lato"/>
              </a:rPr>
              <a:t>ssumptions and known compromises  </a:t>
            </a:r>
            <a:r>
              <a:rPr lang="en-GB" sz="1800" b="0" i="0" dirty="0">
                <a:solidFill>
                  <a:srgbClr val="1D1C1D"/>
                </a:solidFill>
                <a:effectLst/>
                <a:latin typeface="Slack-Lato"/>
              </a:rPr>
              <a:t>is common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1D1C1D"/>
                </a:solidFill>
                <a:latin typeface="Slack-Lato"/>
              </a:rPr>
              <a:t>mismatches are common</a:t>
            </a:r>
            <a:endParaRPr lang="en-GB" sz="1800" dirty="0">
              <a:solidFill>
                <a:srgbClr val="1D1C1D"/>
              </a:solidFill>
              <a:latin typeface="Slack-Lato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GB" sz="1500" dirty="0">
              <a:solidFill>
                <a:srgbClr val="1D1C1D"/>
              </a:solidFill>
              <a:latin typeface="Slack-Lato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en-GB" sz="2000" b="0" i="0" dirty="0">
                <a:solidFill>
                  <a:srgbClr val="1D1C1D"/>
                </a:solidFill>
                <a:effectLst/>
                <a:latin typeface="Slack-Lato"/>
              </a:rPr>
              <a:t>Typical mismatches (especially in the geospatial domain) based on: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800" b="1" i="0" dirty="0">
                <a:solidFill>
                  <a:srgbClr val="1D1C1D"/>
                </a:solidFill>
                <a:effectLst/>
                <a:latin typeface="Slack-Lato"/>
              </a:rPr>
              <a:t>Formalized </a:t>
            </a:r>
            <a:r>
              <a:rPr lang="en-GB" sz="1800" b="0" i="0" dirty="0">
                <a:solidFill>
                  <a:srgbClr val="1D1C1D"/>
                </a:solidFill>
                <a:effectLst/>
                <a:latin typeface="Slack-Lato"/>
              </a:rPr>
              <a:t>characteristics of the entities </a:t>
            </a:r>
            <a:r>
              <a:rPr lang="en-GB" sz="1800" dirty="0">
                <a:solidFill>
                  <a:srgbClr val="1D1C1D"/>
                </a:solidFill>
                <a:latin typeface="Slack-Lato"/>
              </a:rPr>
              <a:t>(differences on data types, value constraints, cardinality etc)</a:t>
            </a:r>
            <a:endParaRPr lang="en-GB" sz="1800" b="0" i="0" dirty="0">
              <a:solidFill>
                <a:srgbClr val="1D1C1D"/>
              </a:solidFill>
              <a:effectLst/>
              <a:latin typeface="Slack-Lato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1D1C1D"/>
                </a:solidFill>
                <a:latin typeface="Slack-Lato"/>
              </a:rPr>
              <a:t>Defined</a:t>
            </a:r>
            <a:r>
              <a:rPr lang="en-GB" sz="1800" dirty="0">
                <a:solidFill>
                  <a:srgbClr val="1D1C1D"/>
                </a:solidFill>
                <a:latin typeface="Slack-Lato"/>
              </a:rPr>
              <a:t>, agreed upon characteristics (differences not formalized but described in feature catalogue)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800" b="1" i="0" dirty="0">
                <a:solidFill>
                  <a:srgbClr val="1D1C1D"/>
                </a:solidFill>
                <a:effectLst/>
                <a:latin typeface="Slack-Lato"/>
              </a:rPr>
              <a:t>Interpretated</a:t>
            </a:r>
            <a:r>
              <a:rPr lang="en-GB" sz="1800" b="0" i="0" dirty="0">
                <a:solidFill>
                  <a:srgbClr val="1D1C1D"/>
                </a:solidFill>
                <a:effectLst/>
                <a:latin typeface="Slack-Lato"/>
              </a:rPr>
              <a:t> characteristics (differences assumed by modeler as model documentation is not existing)</a:t>
            </a:r>
            <a:br>
              <a:rPr lang="en-GB" sz="1800" b="0" i="0" dirty="0">
                <a:solidFill>
                  <a:srgbClr val="1D1C1D"/>
                </a:solidFill>
                <a:effectLst/>
                <a:latin typeface="Slack-Lato"/>
              </a:rPr>
            </a:br>
            <a:endParaRPr lang="en-GB" sz="1800" b="0" i="0" dirty="0">
              <a:solidFill>
                <a:srgbClr val="1D1C1D"/>
              </a:solidFill>
              <a:effectLst/>
              <a:latin typeface="Slack-Lato"/>
            </a:endParaRPr>
          </a:p>
          <a:p>
            <a:pPr marL="355600" indent="-355600">
              <a:buFont typeface="Wingdings" panose="05000000000000000000" pitchFamily="2" charset="2"/>
              <a:buChar char="§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28903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5554C-4A9F-4B6B-BAB3-0D4A87D15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/>
              <a:t>The GO-PEG Approach</a:t>
            </a:r>
            <a:br>
              <a:rPr lang="de-DE" sz="3600" dirty="0"/>
            </a:br>
            <a:r>
              <a:rPr lang="de-DE" sz="2800" dirty="0"/>
              <a:t>Stage 2: The </a:t>
            </a:r>
            <a:r>
              <a:rPr lang="de-DE" sz="2800" b="1" i="1" dirty="0">
                <a:solidFill>
                  <a:schemeClr val="accent6">
                    <a:lumMod val="75000"/>
                  </a:schemeClr>
                </a:solidFill>
              </a:rPr>
              <a:t>operational</a:t>
            </a:r>
            <a:r>
              <a:rPr lang="de-DE" sz="2800" dirty="0"/>
              <a:t> </a:t>
            </a:r>
            <a:r>
              <a:rPr lang="de-DE" sz="2800" dirty="0" err="1"/>
              <a:t>phase</a:t>
            </a:r>
            <a:endParaRPr lang="en-GB" sz="36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230838-A859-4CEB-8F78-458F80B38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2825" y="1678813"/>
            <a:ext cx="9318121" cy="4373044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GB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Stage 2: From conceptual schema to operational or logical Schema</a:t>
            </a:r>
          </a:p>
          <a:p>
            <a:pPr marL="0" lvl="1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GB" sz="1600" b="1" dirty="0"/>
              <a:t>1) Decide on a data format / encoding for the operational schema</a:t>
            </a:r>
          </a:p>
          <a:p>
            <a:pPr marL="342900" lvl="1" indent="-3429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b="1" dirty="0">
                <a:sym typeface="Wingdings" panose="05000000000000000000" pitchFamily="2" charset="2"/>
              </a:rPr>
              <a:t>Understand the needs of the system environment(s)</a:t>
            </a:r>
            <a:r>
              <a:rPr lang="en-GB" sz="1600" dirty="0">
                <a:sym typeface="Wingdings" panose="05000000000000000000" pitchFamily="2" charset="2"/>
              </a:rPr>
              <a:t> and the </a:t>
            </a:r>
            <a:r>
              <a:rPr lang="en-GB" sz="1600" b="1" dirty="0">
                <a:sym typeface="Wingdings" panose="05000000000000000000" pitchFamily="2" charset="2"/>
              </a:rPr>
              <a:t>requirements the model instances (data) </a:t>
            </a:r>
            <a:r>
              <a:rPr lang="en-GB" sz="1600" dirty="0">
                <a:sym typeface="Wingdings" panose="05000000000000000000" pitchFamily="2" charset="2"/>
              </a:rPr>
              <a:t>shall fulfil </a:t>
            </a:r>
          </a:p>
          <a:p>
            <a:pPr marL="342900" lvl="1" indent="-3429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sym typeface="Wingdings" panose="05000000000000000000" pitchFamily="2" charset="2"/>
              </a:rPr>
              <a:t>Select due to r</a:t>
            </a:r>
            <a:r>
              <a:rPr lang="en-GB" sz="1600" dirty="0"/>
              <a:t>equirements could be XML for system interchange, </a:t>
            </a:r>
            <a:r>
              <a:rPr lang="en-GB" sz="1600" dirty="0" err="1"/>
              <a:t>GeoPackage</a:t>
            </a:r>
            <a:r>
              <a:rPr lang="en-GB" sz="1600" dirty="0"/>
              <a:t> for desktop GIS, </a:t>
            </a:r>
            <a:r>
              <a:rPr lang="en-GB" sz="1600" dirty="0" err="1"/>
              <a:t>GeoJSON</a:t>
            </a:r>
            <a:r>
              <a:rPr lang="en-GB" sz="1600" dirty="0"/>
              <a:t> for transfer of a low amount of instances via web services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dirty="0"/>
              <a:t>This decision on the encoding highly </a:t>
            </a:r>
            <a:r>
              <a:rPr lang="en-GB" sz="1600" b="1" dirty="0"/>
              <a:t>influences</a:t>
            </a:r>
            <a:r>
              <a:rPr lang="en-GB" sz="1600" dirty="0"/>
              <a:t> </a:t>
            </a:r>
            <a:r>
              <a:rPr lang="en-GB" sz="1600" b="1" dirty="0"/>
              <a:t>usability, performance, storage space etc. of the physical model</a:t>
            </a:r>
          </a:p>
          <a:p>
            <a:pPr marL="0" lvl="1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GB" sz="1600" b="1" dirty="0"/>
              <a:t>Step 2 Transfer the conceptual schema into the operational schema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dirty="0"/>
              <a:t>Could be done </a:t>
            </a:r>
            <a:r>
              <a:rPr lang="en-GB" sz="1600" b="1" dirty="0"/>
              <a:t>automatically or manually </a:t>
            </a:r>
            <a:r>
              <a:rPr lang="en-GB" sz="1600" dirty="0"/>
              <a:t>depending on tools availability, knowledge, accuracy of the design of the UML model of the conceptual schema etc.</a:t>
            </a:r>
          </a:p>
          <a:p>
            <a:pPr marL="342900" lvl="1" indent="-34290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dirty="0"/>
              <a:t>The </a:t>
            </a:r>
            <a:r>
              <a:rPr lang="en-GB" sz="1600" b="1" dirty="0"/>
              <a:t>classical process for INSPIRE schemas</a:t>
            </a:r>
            <a:r>
              <a:rPr lang="en-GB" sz="1600" dirty="0"/>
              <a:t>: annotations on UML </a:t>
            </a:r>
            <a:r>
              <a:rPr lang="en-GB" sz="1600" dirty="0">
                <a:sym typeface="Wingdings" panose="05000000000000000000" pitchFamily="2" charset="2"/>
              </a:rPr>
              <a:t> Automatic generation of XSDs</a:t>
            </a:r>
            <a:endParaRPr lang="en-GB" sz="1600" dirty="0"/>
          </a:p>
          <a:p>
            <a:pPr marL="0" lvl="1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GB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 Outcome is a Platform </a:t>
            </a:r>
            <a:r>
              <a:rPr lang="en-GB" sz="1600" b="1" u="sng" dirty="0">
                <a:solidFill>
                  <a:schemeClr val="accent1"/>
                </a:solidFill>
                <a:sym typeface="Wingdings" panose="05000000000000000000" pitchFamily="2" charset="2"/>
              </a:rPr>
              <a:t>Specific </a:t>
            </a:r>
            <a:r>
              <a:rPr lang="en-GB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Model (PSM) e.g. designed in </a:t>
            </a:r>
            <a:r>
              <a:rPr lang="en-GB" sz="1600" b="1" dirty="0" err="1">
                <a:solidFill>
                  <a:schemeClr val="accent1"/>
                </a:solidFill>
                <a:sym typeface="Wingdings" panose="05000000000000000000" pitchFamily="2" charset="2"/>
              </a:rPr>
              <a:t>GeoJSON</a:t>
            </a:r>
            <a:r>
              <a:rPr lang="en-GB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, XSD, JAVA etc</a:t>
            </a:r>
            <a:endParaRPr lang="en-GB" sz="1600" dirty="0"/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GB" sz="1600" dirty="0"/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GB" sz="1600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05C3F3DD-D60D-4556-A5BF-F4EB8ADBD00F}"/>
              </a:ext>
            </a:extLst>
          </p:cNvPr>
          <p:cNvGrpSpPr/>
          <p:nvPr/>
        </p:nvGrpSpPr>
        <p:grpSpPr>
          <a:xfrm>
            <a:off x="705215" y="1826551"/>
            <a:ext cx="1610281" cy="3456902"/>
            <a:chOff x="551210" y="1605166"/>
            <a:chExt cx="1633725" cy="3456902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89FE3072-8028-43D6-8EBF-2FBA29E5FEA0}"/>
                </a:ext>
              </a:extLst>
            </p:cNvPr>
            <p:cNvGrpSpPr/>
            <p:nvPr/>
          </p:nvGrpSpPr>
          <p:grpSpPr>
            <a:xfrm>
              <a:off x="1249678" y="1848866"/>
              <a:ext cx="935257" cy="3213201"/>
              <a:chOff x="1249678" y="1752616"/>
              <a:chExt cx="935257" cy="3213201"/>
            </a:xfrm>
          </p:grpSpPr>
          <p:sp>
            <p:nvSpPr>
              <p:cNvPr id="12" name="Pfeil: nach unten gekrümmt 11">
                <a:extLst>
                  <a:ext uri="{FF2B5EF4-FFF2-40B4-BE49-F238E27FC236}">
                    <a16:creationId xmlns:a16="http://schemas.microsoft.com/office/drawing/2014/main" id="{95EA811C-7868-4636-B282-A82D460C4A97}"/>
                  </a:ext>
                </a:extLst>
              </p:cNvPr>
              <p:cNvSpPr/>
              <p:nvPr/>
            </p:nvSpPr>
            <p:spPr>
              <a:xfrm>
                <a:off x="1357161" y="1752616"/>
                <a:ext cx="827774" cy="158735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Pfeil: nach unten gekrümmt 12">
                <a:extLst>
                  <a:ext uri="{FF2B5EF4-FFF2-40B4-BE49-F238E27FC236}">
                    <a16:creationId xmlns:a16="http://schemas.microsoft.com/office/drawing/2014/main" id="{234EE6E9-D6EE-4C34-B6F5-039B3A921198}"/>
                  </a:ext>
                </a:extLst>
              </p:cNvPr>
              <p:cNvSpPr/>
              <p:nvPr/>
            </p:nvSpPr>
            <p:spPr>
              <a:xfrm rot="10800000">
                <a:off x="1249678" y="3378467"/>
                <a:ext cx="827774" cy="158735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EDEFC64B-FEEA-4475-B040-C8B4D3923928}"/>
                </a:ext>
              </a:extLst>
            </p:cNvPr>
            <p:cNvSpPr txBox="1"/>
            <p:nvPr/>
          </p:nvSpPr>
          <p:spPr>
            <a:xfrm rot="16200000">
              <a:off x="-854075" y="3010451"/>
              <a:ext cx="34569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0070C0"/>
                  </a:solidFill>
                </a:rPr>
                <a:t>Iterative </a:t>
              </a:r>
              <a:r>
                <a:rPr lang="de-DE" dirty="0" err="1">
                  <a:solidFill>
                    <a:srgbClr val="0070C0"/>
                  </a:solidFill>
                </a:rPr>
                <a:t>during</a:t>
              </a:r>
              <a:r>
                <a:rPr lang="de-DE" dirty="0">
                  <a:solidFill>
                    <a:srgbClr val="0070C0"/>
                  </a:solidFill>
                </a:rPr>
                <a:t> design and </a:t>
              </a:r>
              <a:r>
                <a:rPr lang="de-DE" dirty="0" err="1">
                  <a:solidFill>
                    <a:srgbClr val="0070C0"/>
                  </a:solidFill>
                </a:rPr>
                <a:t>implementation</a:t>
              </a:r>
              <a:r>
                <a:rPr lang="de-DE" dirty="0">
                  <a:solidFill>
                    <a:srgbClr val="0070C0"/>
                  </a:solidFill>
                </a:rPr>
                <a:t> </a:t>
              </a:r>
              <a:r>
                <a:rPr lang="de-DE" dirty="0" err="1">
                  <a:solidFill>
                    <a:srgbClr val="0070C0"/>
                  </a:solidFill>
                </a:rPr>
                <a:t>phase</a:t>
              </a:r>
              <a:endParaRPr lang="en-GB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6888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F80279-6319-4319-915F-58402F41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ctr" anchorCtr="0">
            <a:noAutofit/>
          </a:bodyPr>
          <a:lstStyle/>
          <a:p>
            <a:r>
              <a:rPr lang="de-DE" sz="3600" dirty="0"/>
              <a:t>The GO-PEG Approach </a:t>
            </a:r>
            <a:br>
              <a:rPr lang="de-DE" sz="3600" dirty="0"/>
            </a:br>
            <a:r>
              <a:rPr lang="de-DE" sz="2800" dirty="0" err="1"/>
              <a:t>Typical</a:t>
            </a:r>
            <a:r>
              <a:rPr lang="de-DE" sz="2800" dirty="0"/>
              <a:t> </a:t>
            </a:r>
            <a:r>
              <a:rPr lang="de-DE" sz="2800" dirty="0" err="1"/>
              <a:t>questions</a:t>
            </a:r>
            <a:r>
              <a:rPr lang="de-DE" sz="2800" dirty="0"/>
              <a:t>/</a:t>
            </a:r>
            <a:r>
              <a:rPr lang="de-DE" sz="2800" dirty="0" err="1"/>
              <a:t>challenges</a:t>
            </a:r>
            <a:r>
              <a:rPr lang="de-DE" sz="2800" dirty="0"/>
              <a:t> </a:t>
            </a:r>
            <a:r>
              <a:rPr lang="de-DE" sz="2800" dirty="0" err="1"/>
              <a:t>during</a:t>
            </a:r>
            <a:r>
              <a:rPr lang="de-DE" sz="2800" dirty="0"/>
              <a:t> operational </a:t>
            </a:r>
            <a:r>
              <a:rPr lang="de-DE" sz="2800" dirty="0" err="1"/>
              <a:t>phase</a:t>
            </a:r>
            <a:endParaRPr lang="en-GB" sz="36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9F9115-F4B7-4904-BCC3-1CDDFB3B6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55299"/>
            <a:ext cx="10773229" cy="4018187"/>
          </a:xfrm>
        </p:spPr>
        <p:txBody>
          <a:bodyPr>
            <a:normAutofit fontScale="92500" lnSpcReduction="10000"/>
          </a:bodyPr>
          <a:lstStyle/>
          <a:p>
            <a:pPr marL="355600" indent="-35560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de-DE" sz="2000" dirty="0" err="1"/>
              <a:t>Which</a:t>
            </a:r>
            <a:r>
              <a:rPr lang="de-DE" sz="2000" dirty="0"/>
              <a:t> </a:t>
            </a:r>
            <a:r>
              <a:rPr lang="de-DE" sz="2000" dirty="0" err="1"/>
              <a:t>encoding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fit-</a:t>
            </a:r>
            <a:r>
              <a:rPr lang="de-DE" sz="2000" dirty="0" err="1"/>
              <a:t>for</a:t>
            </a:r>
            <a:r>
              <a:rPr lang="de-DE" sz="2000" dirty="0"/>
              <a:t>-</a:t>
            </a:r>
            <a:r>
              <a:rPr lang="de-DE" sz="2000" dirty="0" err="1"/>
              <a:t>purpose</a:t>
            </a:r>
            <a:r>
              <a:rPr lang="de-DE" sz="2000" dirty="0"/>
              <a:t> ? 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selected</a:t>
            </a:r>
            <a:r>
              <a:rPr lang="de-DE" sz="2000" dirty="0"/>
              <a:t> </a:t>
            </a:r>
            <a:r>
              <a:rPr lang="de-DE" sz="2000" dirty="0" err="1"/>
              <a:t>encoding</a:t>
            </a:r>
            <a:r>
              <a:rPr lang="de-DE" sz="2000" dirty="0"/>
              <a:t> </a:t>
            </a:r>
            <a:r>
              <a:rPr lang="de-DE" sz="2000" dirty="0" err="1"/>
              <a:t>able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model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entities</a:t>
            </a:r>
            <a:r>
              <a:rPr lang="de-DE" sz="2000" dirty="0"/>
              <a:t>, </a:t>
            </a:r>
            <a:r>
              <a:rPr lang="de-DE" sz="2000" dirty="0" err="1"/>
              <a:t>relations</a:t>
            </a:r>
            <a:r>
              <a:rPr lang="de-DE" sz="2000" dirty="0"/>
              <a:t> etc. </a:t>
            </a:r>
            <a:r>
              <a:rPr lang="de-DE" sz="2000" dirty="0" err="1"/>
              <a:t>as</a:t>
            </a:r>
            <a:r>
              <a:rPr lang="de-DE" sz="2000" dirty="0"/>
              <a:t> </a:t>
            </a:r>
            <a:r>
              <a:rPr lang="de-DE" sz="2000" dirty="0" err="1"/>
              <a:t>defined</a:t>
            </a:r>
            <a:r>
              <a:rPr lang="de-DE" sz="2000" dirty="0"/>
              <a:t> 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conceptual</a:t>
            </a:r>
            <a:r>
              <a:rPr lang="de-DE" sz="2000" dirty="0"/>
              <a:t> </a:t>
            </a:r>
            <a:r>
              <a:rPr lang="de-DE" sz="2000" dirty="0" err="1"/>
              <a:t>schema</a:t>
            </a:r>
            <a:r>
              <a:rPr lang="de-DE" sz="2000" dirty="0"/>
              <a:t> ? 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de-DE" sz="2000" dirty="0"/>
              <a:t>Are </a:t>
            </a:r>
            <a:r>
              <a:rPr lang="de-DE" sz="2000" dirty="0" err="1"/>
              <a:t>complex</a:t>
            </a:r>
            <a:r>
              <a:rPr lang="de-DE" sz="2000" dirty="0"/>
              <a:t> </a:t>
            </a:r>
            <a:r>
              <a:rPr lang="de-DE" sz="2000" dirty="0" err="1"/>
              <a:t>types</a:t>
            </a:r>
            <a:r>
              <a:rPr lang="de-DE" sz="2000" dirty="0"/>
              <a:t> </a:t>
            </a:r>
            <a:r>
              <a:rPr lang="de-DE" sz="2000" dirty="0" err="1"/>
              <a:t>allowed</a:t>
            </a:r>
            <a:r>
              <a:rPr lang="de-DE" sz="2000" dirty="0"/>
              <a:t> ?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de-DE" sz="2000" dirty="0" err="1"/>
              <a:t>Which</a:t>
            </a:r>
            <a:r>
              <a:rPr lang="de-DE" sz="2000" dirty="0"/>
              <a:t> </a:t>
            </a:r>
            <a:r>
              <a:rPr lang="de-DE" sz="2000" dirty="0" err="1"/>
              <a:t>schema</a:t>
            </a:r>
            <a:r>
              <a:rPr lang="de-DE" sz="2000" dirty="0"/>
              <a:t> </a:t>
            </a:r>
            <a:r>
              <a:rPr lang="de-DE" sz="2000" dirty="0" err="1"/>
              <a:t>language</a:t>
            </a:r>
            <a:r>
              <a:rPr lang="de-DE" sz="2000" dirty="0"/>
              <a:t> </a:t>
            </a:r>
            <a:r>
              <a:rPr lang="de-DE" sz="2000" dirty="0" err="1"/>
              <a:t>fits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encoding</a:t>
            </a:r>
            <a:r>
              <a:rPr lang="de-DE" sz="2000" dirty="0"/>
              <a:t> ? 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de-DE" sz="2000" dirty="0" err="1"/>
              <a:t>How</a:t>
            </a:r>
            <a:r>
              <a:rPr lang="de-DE" sz="2000" dirty="0"/>
              <a:t> </a:t>
            </a:r>
            <a:r>
              <a:rPr lang="de-DE" sz="2000" dirty="0" err="1"/>
              <a:t>complex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modeling</a:t>
            </a:r>
            <a:r>
              <a:rPr lang="de-DE" sz="2000" dirty="0"/>
              <a:t> 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specific</a:t>
            </a:r>
            <a:r>
              <a:rPr lang="de-DE" sz="2000" dirty="0"/>
              <a:t> </a:t>
            </a:r>
            <a:r>
              <a:rPr lang="de-DE" sz="2000" dirty="0" err="1"/>
              <a:t>schema</a:t>
            </a:r>
            <a:r>
              <a:rPr lang="de-DE" sz="2000" dirty="0"/>
              <a:t> </a:t>
            </a:r>
            <a:r>
              <a:rPr lang="de-DE" sz="2000" dirty="0" err="1"/>
              <a:t>language</a:t>
            </a:r>
            <a:r>
              <a:rPr lang="de-DE" sz="2000" dirty="0"/>
              <a:t> ?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de-DE" sz="2000" dirty="0"/>
              <a:t>Will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performance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resulting</a:t>
            </a:r>
            <a:r>
              <a:rPr lang="de-DE" sz="2000" dirty="0"/>
              <a:t> </a:t>
            </a:r>
            <a:r>
              <a:rPr lang="de-DE" sz="2000" dirty="0" err="1"/>
              <a:t>data</a:t>
            </a:r>
            <a:r>
              <a:rPr lang="de-DE" sz="2000" dirty="0"/>
              <a:t> </a:t>
            </a:r>
            <a:r>
              <a:rPr lang="de-DE" sz="2000" dirty="0" err="1"/>
              <a:t>sets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Ok ? Do I </a:t>
            </a:r>
            <a:r>
              <a:rPr lang="de-DE" sz="2000" dirty="0" err="1"/>
              <a:t>already</a:t>
            </a:r>
            <a:r>
              <a:rPr lang="de-DE" sz="2000" dirty="0"/>
              <a:t> </a:t>
            </a:r>
            <a:r>
              <a:rPr lang="de-DE" sz="2000" dirty="0" err="1"/>
              <a:t>know</a:t>
            </a:r>
            <a:r>
              <a:rPr lang="de-DE" sz="2000" dirty="0"/>
              <a:t> </a:t>
            </a:r>
            <a:r>
              <a:rPr lang="de-DE" sz="2000" dirty="0" err="1"/>
              <a:t>my</a:t>
            </a:r>
            <a:r>
              <a:rPr lang="de-DE" sz="2000" dirty="0"/>
              <a:t> </a:t>
            </a:r>
            <a:r>
              <a:rPr lang="de-DE" sz="2000" dirty="0" err="1"/>
              <a:t>data</a:t>
            </a:r>
            <a:r>
              <a:rPr lang="de-DE" sz="2000" dirty="0"/>
              <a:t> </a:t>
            </a:r>
            <a:r>
              <a:rPr lang="de-DE" sz="2000" dirty="0" err="1"/>
              <a:t>sizes</a:t>
            </a:r>
            <a:r>
              <a:rPr lang="de-DE" sz="2000" dirty="0"/>
              <a:t>?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my</a:t>
            </a:r>
            <a:r>
              <a:rPr lang="de-DE" sz="2000" dirty="0"/>
              <a:t> ETL Tool </a:t>
            </a:r>
            <a:r>
              <a:rPr lang="de-DE" sz="2000" dirty="0" err="1"/>
              <a:t>able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apply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chosen</a:t>
            </a:r>
            <a:r>
              <a:rPr lang="de-DE" sz="2000" dirty="0"/>
              <a:t> </a:t>
            </a:r>
            <a:r>
              <a:rPr lang="de-DE" sz="2000" dirty="0" err="1"/>
              <a:t>encoding</a:t>
            </a:r>
            <a:r>
              <a:rPr lang="de-DE" sz="2000" dirty="0"/>
              <a:t> ? </a:t>
            </a:r>
            <a:r>
              <a:rPr lang="de-DE" sz="2000" dirty="0" err="1"/>
              <a:t>What</a:t>
            </a:r>
            <a:r>
              <a:rPr lang="de-DE" sz="2000" dirty="0"/>
              <a:t> </a:t>
            </a:r>
            <a:r>
              <a:rPr lang="de-DE" sz="2000" dirty="0" err="1"/>
              <a:t>could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alternative ?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endParaRPr lang="de-DE" sz="2000" dirty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210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5554C-4A9F-4B6B-BAB3-0D4A87D15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/>
              <a:t>The GO-PEG Approach</a:t>
            </a:r>
            <a:br>
              <a:rPr lang="de-DE" sz="3600" dirty="0"/>
            </a:br>
            <a:r>
              <a:rPr lang="de-DE" sz="2800" dirty="0"/>
              <a:t>Stage 3: The </a:t>
            </a:r>
            <a:r>
              <a:rPr lang="de-DE" sz="2800" b="1" dirty="0" err="1">
                <a:solidFill>
                  <a:schemeClr val="accent6">
                    <a:lumMod val="75000"/>
                  </a:schemeClr>
                </a:solidFill>
              </a:rPr>
              <a:t>mapping</a:t>
            </a:r>
            <a:r>
              <a:rPr lang="de-DE" sz="2800" b="1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de-DE" sz="2800" b="1" dirty="0" err="1">
                <a:solidFill>
                  <a:schemeClr val="accent6">
                    <a:lumMod val="75000"/>
                  </a:schemeClr>
                </a:solidFill>
              </a:rPr>
              <a:t>transformation</a:t>
            </a:r>
            <a:r>
              <a:rPr lang="de-DE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2800" dirty="0" err="1"/>
              <a:t>phase</a:t>
            </a:r>
            <a:endParaRPr lang="en-GB" sz="36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230838-A859-4CEB-8F78-458F80B38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202" y="1826550"/>
            <a:ext cx="8346492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Stage 3 </a:t>
            </a:r>
            <a:r>
              <a:rPr lang="de-DE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Schema </a:t>
            </a:r>
            <a:r>
              <a:rPr lang="de-DE" sz="1600" b="1" dirty="0" err="1">
                <a:solidFill>
                  <a:schemeClr val="accent1"/>
                </a:solidFill>
                <a:sym typeface="Wingdings" panose="05000000000000000000" pitchFamily="2" charset="2"/>
              </a:rPr>
              <a:t>mapping</a:t>
            </a:r>
            <a:r>
              <a:rPr lang="de-DE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 and </a:t>
            </a:r>
            <a:r>
              <a:rPr lang="de-DE" sz="1600" b="1" dirty="0" err="1">
                <a:solidFill>
                  <a:schemeClr val="accent1"/>
                </a:solidFill>
                <a:sym typeface="Wingdings" panose="05000000000000000000" pitchFamily="2" charset="2"/>
              </a:rPr>
              <a:t>data</a:t>
            </a:r>
            <a:r>
              <a:rPr lang="de-DE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err="1">
                <a:solidFill>
                  <a:schemeClr val="accent1"/>
                </a:solidFill>
                <a:sym typeface="Wingdings" panose="05000000000000000000" pitchFamily="2" charset="2"/>
              </a:rPr>
              <a:t>transformation</a:t>
            </a:r>
            <a:endParaRPr lang="de-DE" sz="1600" b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600" b="1" dirty="0"/>
              <a:t>1) Collection of source datasets incl. quality assessment and fit-for-purpose analysis</a:t>
            </a:r>
          </a:p>
          <a:p>
            <a:pPr marL="342900" lvl="1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dirty="0">
                <a:sym typeface="Wingdings" panose="05000000000000000000" pitchFamily="2" charset="2"/>
              </a:rPr>
              <a:t>Collect data sets fit-for-purpose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sym typeface="Wingdings" panose="05000000000000000000" pitchFamily="2" charset="2"/>
              </a:rPr>
              <a:t>Analyse quality based on defined quality parameters (resolution/scale, actuality, documentation)</a:t>
            </a:r>
            <a:endParaRPr lang="en-GB" sz="1600" dirty="0"/>
          </a:p>
          <a:p>
            <a:pPr marL="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600" b="1" dirty="0"/>
              <a:t>2) setup mapping/alignment configuration towards the operational schema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dirty="0"/>
              <a:t>Apply ETL (Extract, Transform, Load) – Tools (e.g. FME, Hale Studio)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dirty="0"/>
              <a:t>E.g. mapping in </a:t>
            </a:r>
            <a:r>
              <a:rPr lang="en-GB" sz="1600" dirty="0" err="1"/>
              <a:t>hale»studio</a:t>
            </a:r>
            <a:r>
              <a:rPr lang="en-GB" sz="1600" dirty="0"/>
              <a:t>: Create detailed mapping configuration from source data to target data based on operational model (see next slide)</a:t>
            </a: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600" b="1" dirty="0"/>
              <a:t>3) Run your Mapping configuration</a:t>
            </a: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600" b="1" dirty="0"/>
              <a:t>4) Validate result against operational schema and data requirements</a:t>
            </a:r>
          </a:p>
          <a:p>
            <a:pPr marL="0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1600" b="1" dirty="0">
                <a:solidFill>
                  <a:schemeClr val="accent1"/>
                </a:solidFill>
                <a:sym typeface="Wingdings" panose="05000000000000000000" pitchFamily="2" charset="2"/>
              </a:rPr>
              <a:t> Outcome are datasets (instances) valid against the designed operational target schema</a:t>
            </a:r>
            <a:endParaRPr lang="en-GB" sz="1600" b="1" dirty="0">
              <a:solidFill>
                <a:schemeClr val="accent1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endParaRPr lang="de-DE" sz="1600" dirty="0">
              <a:solidFill>
                <a:srgbClr val="FF0000"/>
              </a:solidFill>
            </a:endParaRP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192F3E9-13CD-41F3-B53A-B71D975615AE}"/>
              </a:ext>
            </a:extLst>
          </p:cNvPr>
          <p:cNvGrpSpPr/>
          <p:nvPr/>
        </p:nvGrpSpPr>
        <p:grpSpPr>
          <a:xfrm>
            <a:off x="705215" y="1826551"/>
            <a:ext cx="1610281" cy="3456902"/>
            <a:chOff x="551210" y="1605166"/>
            <a:chExt cx="1633725" cy="3456902"/>
          </a:xfrm>
        </p:grpSpPr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475DC232-771B-43F4-8922-830B8653C2F5}"/>
                </a:ext>
              </a:extLst>
            </p:cNvPr>
            <p:cNvGrpSpPr/>
            <p:nvPr/>
          </p:nvGrpSpPr>
          <p:grpSpPr>
            <a:xfrm>
              <a:off x="1249678" y="1848866"/>
              <a:ext cx="935257" cy="3213201"/>
              <a:chOff x="1249678" y="1752616"/>
              <a:chExt cx="935257" cy="3213201"/>
            </a:xfrm>
          </p:grpSpPr>
          <p:sp>
            <p:nvSpPr>
              <p:cNvPr id="13" name="Pfeil: nach unten gekrümmt 12">
                <a:extLst>
                  <a:ext uri="{FF2B5EF4-FFF2-40B4-BE49-F238E27FC236}">
                    <a16:creationId xmlns:a16="http://schemas.microsoft.com/office/drawing/2014/main" id="{F5AEB81E-3338-4BE0-9376-47C0D88D51E1}"/>
                  </a:ext>
                </a:extLst>
              </p:cNvPr>
              <p:cNvSpPr/>
              <p:nvPr/>
            </p:nvSpPr>
            <p:spPr>
              <a:xfrm>
                <a:off x="1357161" y="1752616"/>
                <a:ext cx="827774" cy="158735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Pfeil: nach unten gekrümmt 13">
                <a:extLst>
                  <a:ext uri="{FF2B5EF4-FFF2-40B4-BE49-F238E27FC236}">
                    <a16:creationId xmlns:a16="http://schemas.microsoft.com/office/drawing/2014/main" id="{AB5A081C-1672-4CE6-9AC7-989A1BAF1019}"/>
                  </a:ext>
                </a:extLst>
              </p:cNvPr>
              <p:cNvSpPr/>
              <p:nvPr/>
            </p:nvSpPr>
            <p:spPr>
              <a:xfrm rot="10800000">
                <a:off x="1249678" y="3378467"/>
                <a:ext cx="827774" cy="158735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1CF341D0-4C81-4856-B5B4-32DFC38BA058}"/>
                </a:ext>
              </a:extLst>
            </p:cNvPr>
            <p:cNvSpPr txBox="1"/>
            <p:nvPr/>
          </p:nvSpPr>
          <p:spPr>
            <a:xfrm rot="16200000">
              <a:off x="-854075" y="3010451"/>
              <a:ext cx="34569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0070C0"/>
                  </a:solidFill>
                </a:rPr>
                <a:t>Iterative </a:t>
              </a:r>
              <a:r>
                <a:rPr lang="de-DE" dirty="0" err="1">
                  <a:solidFill>
                    <a:srgbClr val="0070C0"/>
                  </a:solidFill>
                </a:rPr>
                <a:t>during</a:t>
              </a:r>
              <a:r>
                <a:rPr lang="de-DE" dirty="0">
                  <a:solidFill>
                    <a:srgbClr val="0070C0"/>
                  </a:solidFill>
                </a:rPr>
                <a:t> design and </a:t>
              </a:r>
              <a:r>
                <a:rPr lang="de-DE" dirty="0" err="1">
                  <a:solidFill>
                    <a:srgbClr val="0070C0"/>
                  </a:solidFill>
                </a:rPr>
                <a:t>implementation</a:t>
              </a:r>
              <a:r>
                <a:rPr lang="de-DE" dirty="0">
                  <a:solidFill>
                    <a:srgbClr val="0070C0"/>
                  </a:solidFill>
                </a:rPr>
                <a:t> </a:t>
              </a:r>
              <a:r>
                <a:rPr lang="de-DE" dirty="0" err="1">
                  <a:solidFill>
                    <a:srgbClr val="0070C0"/>
                  </a:solidFill>
                </a:rPr>
                <a:t>phase</a:t>
              </a:r>
              <a:endParaRPr lang="en-GB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325908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4155D09E-883C-4087-B4F2-1342D41197FA}" vid="{F775174C-F3BB-488C-B929-97305E7536E8}"/>
    </a:ext>
  </a:extLst>
</a:theme>
</file>

<file path=ppt/theme/theme2.xml><?xml version="1.0" encoding="utf-8"?>
<a:theme xmlns:a="http://schemas.openxmlformats.org/drawingml/2006/main" name="Intr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4155D09E-883C-4087-B4F2-1342D41197FA}" vid="{D534FEDB-4169-4964-9B92-DD1A7B21E596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GO-PEG_workshop_template</Template>
  <TotalTime>0</TotalTime>
  <Words>1184</Words>
  <Application>Microsoft Office PowerPoint</Application>
  <PresentationFormat>Breitbild</PresentationFormat>
  <Paragraphs>124</Paragraphs>
  <Slides>12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Slack-Lato</vt:lpstr>
      <vt:lpstr>Source Sans Pro</vt:lpstr>
      <vt:lpstr>Tahoma</vt:lpstr>
      <vt:lpstr>Wingdings</vt:lpstr>
      <vt:lpstr>1_Custom Design</vt:lpstr>
      <vt:lpstr>Intro</vt:lpstr>
      <vt:lpstr>GO-PEG Workshop 3 – 29th June 2021 Schema creation and transformation processes</vt:lpstr>
      <vt:lpstr>The INSPIRE Model-Driven Architecture Approach General Intro or Reminder</vt:lpstr>
      <vt:lpstr>The GO-PEG approach is leaned on MDA:</vt:lpstr>
      <vt:lpstr>The GO-PEG Approach Stage 1: The conceptual phase</vt:lpstr>
      <vt:lpstr>PowerPoint-Präsentation</vt:lpstr>
      <vt:lpstr>The GO-PEG Approach  Typical Mismatches in conceptual schema mapping</vt:lpstr>
      <vt:lpstr>The GO-PEG Approach Stage 2: The operational phase</vt:lpstr>
      <vt:lpstr>The GO-PEG Approach  Typical questions/challenges during operational phase</vt:lpstr>
      <vt:lpstr>The GO-PEG Approach Stage 3: The mapping and transformation phase</vt:lpstr>
      <vt:lpstr>The GO-PEG Approach Stage 3: Typical challenges during alignment/mapping</vt:lpstr>
      <vt:lpstr>Resources</vt:lpstr>
      <vt:lpstr>     THANK YOU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GO-PEG WORKFLOWS AND DATA REQUIREMENTS FOR DATA HARMONISATION</dc:title>
  <dc:creator>Stefania Morrone</dc:creator>
  <cp:lastModifiedBy>Claudia Schulte</cp:lastModifiedBy>
  <cp:revision>335</cp:revision>
  <dcterms:created xsi:type="dcterms:W3CDTF">2021-06-11T10:34:11Z</dcterms:created>
  <dcterms:modified xsi:type="dcterms:W3CDTF">2021-06-28T20:44:56Z</dcterms:modified>
</cp:coreProperties>
</file>